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1"/>
  </p:notesMasterIdLst>
  <p:sldIdLst>
    <p:sldId id="288" r:id="rId2"/>
    <p:sldId id="387" r:id="rId3"/>
    <p:sldId id="389" r:id="rId4"/>
    <p:sldId id="383" r:id="rId5"/>
    <p:sldId id="386" r:id="rId6"/>
    <p:sldId id="385" r:id="rId7"/>
    <p:sldId id="388" r:id="rId8"/>
    <p:sldId id="370" r:id="rId9"/>
    <p:sldId id="398" r:id="rId10"/>
    <p:sldId id="320" r:id="rId11"/>
    <p:sldId id="391" r:id="rId12"/>
    <p:sldId id="393" r:id="rId13"/>
    <p:sldId id="396" r:id="rId14"/>
    <p:sldId id="394" r:id="rId15"/>
    <p:sldId id="395" r:id="rId16"/>
    <p:sldId id="392" r:id="rId17"/>
    <p:sldId id="397" r:id="rId18"/>
    <p:sldId id="390" r:id="rId19"/>
    <p:sldId id="300" r:id="rId20"/>
  </p:sldIdLst>
  <p:sldSz cx="10080625" cy="7559675"/>
  <p:notesSz cx="7772400" cy="10058400"/>
  <p:defaultTextStyle>
    <a:defPPr>
      <a:defRPr lang="en-GB"/>
    </a:defPPr>
    <a:lvl1pPr algn="l" defTabSz="358775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742950" indent="-285750" algn="l" defTabSz="358775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indent="-228600" algn="l" defTabSz="358775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600200" indent="-228600" algn="l" defTabSz="358775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057400" indent="-228600" algn="l" defTabSz="358775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68" d="100"/>
          <a:sy n="68" d="100"/>
        </p:scale>
        <p:origin x="-96" y="-100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7613" cy="377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77875" y="4776788"/>
            <a:ext cx="6216650" cy="45243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de-DE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371850" cy="5016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398963" y="0"/>
            <a:ext cx="3371850" cy="5016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9555163"/>
            <a:ext cx="3371850" cy="5016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398963" y="9555163"/>
            <a:ext cx="3371850" cy="5016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A898A53-4090-41ED-92A5-C2872F782070}" type="slidenum">
              <a:rPr lang="en-US" altLang="de-DE"/>
              <a:pPr>
                <a:defRPr/>
              </a:pPr>
              <a:t>‹#›</a:t>
            </a:fld>
            <a:endParaRPr lang="en-US" altLang="de-DE"/>
          </a:p>
        </p:txBody>
      </p:sp>
    </p:spTree>
    <p:extLst>
      <p:ext uri="{BB962C8B-B14F-4D97-AF65-F5344CB8AC3E}">
        <p14:creationId xmlns:p14="http://schemas.microsoft.com/office/powerpoint/2010/main" val="26751047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38933D7-5596-402F-BA94-CF98BEDE05CD}" type="slidenum">
              <a:rPr lang="en-US" altLang="de-DE" sz="1400" smtClean="0"/>
              <a:pPr>
                <a:spcBef>
                  <a:spcPct val="0"/>
                </a:spcBef>
              </a:pPr>
              <a:t>1</a:t>
            </a:fld>
            <a:endParaRPr lang="en-US" altLang="de-DE" sz="1400" smtClean="0"/>
          </a:p>
        </p:txBody>
      </p:sp>
      <p:sp>
        <p:nvSpPr>
          <p:cNvPr id="409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17204129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CF54E1FB-8E85-450A-B9A3-330CCB72896D}" type="slidenum">
              <a:rPr lang="en-US" altLang="de-DE" sz="1400" smtClean="0"/>
              <a:pPr>
                <a:spcBef>
                  <a:spcPct val="0"/>
                </a:spcBef>
              </a:pPr>
              <a:t>2</a:t>
            </a:fld>
            <a:endParaRPr lang="en-US" altLang="de-DE" sz="1400" smtClean="0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54063"/>
            <a:ext cx="5029200" cy="3771900"/>
          </a:xfrm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77875" y="4778375"/>
            <a:ext cx="6216650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21149135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CF54E1FB-8E85-450A-B9A3-330CCB72896D}" type="slidenum">
              <a:rPr lang="en-US" altLang="de-DE" sz="1400" smtClean="0"/>
              <a:pPr>
                <a:spcBef>
                  <a:spcPct val="0"/>
                </a:spcBef>
              </a:pPr>
              <a:t>3</a:t>
            </a:fld>
            <a:endParaRPr lang="en-US" altLang="de-DE" sz="1400" smtClean="0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54063"/>
            <a:ext cx="5029200" cy="3771900"/>
          </a:xfrm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77875" y="4778375"/>
            <a:ext cx="6216650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11626939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CF54E1FB-8E85-450A-B9A3-330CCB72896D}" type="slidenum">
              <a:rPr lang="en-US" altLang="de-DE" sz="1400" smtClean="0"/>
              <a:pPr>
                <a:spcBef>
                  <a:spcPct val="0"/>
                </a:spcBef>
              </a:pPr>
              <a:t>7</a:t>
            </a:fld>
            <a:endParaRPr lang="en-US" altLang="de-DE" sz="1400" smtClean="0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54063"/>
            <a:ext cx="5029200" cy="3771900"/>
          </a:xfrm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77875" y="4778375"/>
            <a:ext cx="6216650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41124813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96CC8382-5527-44F0-90A5-20923199465E}" type="slidenum">
              <a:rPr lang="en-US" altLang="de-DE" sz="1400" smtClean="0"/>
              <a:pPr>
                <a:spcBef>
                  <a:spcPct val="0"/>
                </a:spcBef>
              </a:pPr>
              <a:t>19</a:t>
            </a:fld>
            <a:endParaRPr lang="en-US" altLang="de-DE" sz="1400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54063"/>
            <a:ext cx="5029200" cy="3771900"/>
          </a:xfrm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77875" y="4778375"/>
            <a:ext cx="6216650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2445028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2084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4347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305675" y="36513"/>
            <a:ext cx="2266950" cy="6030912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03238" y="36513"/>
            <a:ext cx="6650037" cy="6030912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970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31800" y="1079500"/>
            <a:ext cx="9433048" cy="5796681"/>
          </a:xfrm>
        </p:spPr>
        <p:txBody>
          <a:bodyPr/>
          <a:lstStyle>
            <a:lvl2pPr marL="742950" indent="-285750">
              <a:buFontTx/>
              <a:buBlip>
                <a:blip r:embed="rId2"/>
              </a:buBlip>
              <a:defRPr/>
            </a:lvl2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5010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945794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03238" y="1079500"/>
            <a:ext cx="4457700" cy="49879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113338" y="1079500"/>
            <a:ext cx="4459287" cy="49879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2340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1645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5028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03502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217360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398217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7019925"/>
            <a:ext cx="72072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7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60363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8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19925"/>
            <a:ext cx="72072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9" name="Picture 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207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30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079500"/>
            <a:ext cx="9290050" cy="579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21167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de-DE" dirty="0" smtClean="0"/>
              <a:t>Click to edit the outline text format</a:t>
            </a:r>
          </a:p>
          <a:p>
            <a:pPr lvl="1"/>
            <a:r>
              <a:rPr lang="en-GB" altLang="de-DE" dirty="0" smtClean="0"/>
              <a:t>Second Outline Level</a:t>
            </a:r>
          </a:p>
          <a:p>
            <a:pPr lvl="2"/>
            <a:r>
              <a:rPr lang="en-GB" altLang="de-DE" dirty="0" smtClean="0"/>
              <a:t>Third Outline Level</a:t>
            </a:r>
          </a:p>
          <a:p>
            <a:pPr lvl="3"/>
            <a:r>
              <a:rPr lang="en-GB" altLang="de-DE" dirty="0" smtClean="0"/>
              <a:t>Fourth Outline Level</a:t>
            </a:r>
          </a:p>
          <a:p>
            <a:pPr lvl="4"/>
            <a:r>
              <a:rPr lang="en-GB" altLang="de-DE" dirty="0" smtClean="0"/>
              <a:t>Fifth Outline Level</a:t>
            </a:r>
          </a:p>
          <a:p>
            <a:pPr lvl="4"/>
            <a:r>
              <a:rPr lang="en-GB" altLang="de-DE" dirty="0" smtClean="0"/>
              <a:t>Sixth Outline Level</a:t>
            </a:r>
          </a:p>
          <a:p>
            <a:pPr lvl="4"/>
            <a:r>
              <a:rPr lang="en-GB" altLang="de-DE" dirty="0" smtClean="0"/>
              <a:t>Seventh Outline Level</a:t>
            </a:r>
          </a:p>
          <a:p>
            <a:pPr lvl="4"/>
            <a:r>
              <a:rPr lang="en-GB" altLang="de-DE" dirty="0" smtClean="0"/>
              <a:t>Eighth Outline Level</a:t>
            </a:r>
          </a:p>
          <a:p>
            <a:pPr lvl="4"/>
            <a:r>
              <a:rPr lang="en-GB" altLang="de-DE" dirty="0" smtClean="0"/>
              <a:t>Ninth Outline Level</a:t>
            </a:r>
          </a:p>
        </p:txBody>
      </p:sp>
      <p:pic>
        <p:nvPicPr>
          <p:cNvPr id="1031" name="Picture 6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1438"/>
            <a:ext cx="5778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32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36513"/>
            <a:ext cx="70548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de-DE" smtClean="0"/>
              <a:t>Click to edit the title text format</a:t>
            </a:r>
          </a:p>
        </p:txBody>
      </p:sp>
      <p:sp>
        <p:nvSpPr>
          <p:cNvPr id="1033" name="Rectangle 11"/>
          <p:cNvSpPr>
            <a:spLocks noChangeArrowheads="1"/>
          </p:cNvSpPr>
          <p:nvPr/>
        </p:nvSpPr>
        <p:spPr bwMode="auto">
          <a:xfrm>
            <a:off x="0" y="0"/>
            <a:ext cx="10080625" cy="7559675"/>
          </a:xfrm>
          <a:prstGeom prst="rect">
            <a:avLst/>
          </a:prstGeom>
          <a:noFill/>
          <a:ln w="180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altLang="de-DE"/>
          </a:p>
        </p:txBody>
      </p:sp>
      <p:pic>
        <p:nvPicPr>
          <p:cNvPr id="1034" name="Picture 13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0725"/>
            <a:ext cx="10080625" cy="3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35" name="Picture 1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19925"/>
            <a:ext cx="10080625" cy="3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36" name="Text Box 16"/>
          <p:cNvSpPr txBox="1">
            <a:spLocks noChangeArrowheads="1"/>
          </p:cNvSpPr>
          <p:nvPr userDrawn="1"/>
        </p:nvSpPr>
        <p:spPr bwMode="auto">
          <a:xfrm>
            <a:off x="9144000" y="7153275"/>
            <a:ext cx="9366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>
              <a:lnSpc>
                <a:spcPct val="93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fld id="{49FEF3C7-61A9-43D4-9C5E-F6D8B329D6C7}" type="slidenum">
              <a:rPr lang="en-GB" altLang="de-DE" sz="1200"/>
              <a:pPr eaLnBrk="1">
                <a:lnSpc>
                  <a:spcPct val="93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t>‹#›</a:t>
            </a:fld>
            <a:endParaRPr lang="en-GB" altLang="de-DE" sz="1200"/>
          </a:p>
        </p:txBody>
      </p:sp>
      <p:sp>
        <p:nvSpPr>
          <p:cNvPr id="1037" name="Text Box 17"/>
          <p:cNvSpPr txBox="1">
            <a:spLocks noChangeArrowheads="1"/>
          </p:cNvSpPr>
          <p:nvPr userDrawn="1"/>
        </p:nvSpPr>
        <p:spPr bwMode="auto">
          <a:xfrm>
            <a:off x="2016125" y="7164388"/>
            <a:ext cx="6192838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>
              <a:lnSpc>
                <a:spcPct val="93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GB" altLang="de-DE" sz="1200" dirty="0" smtClean="0"/>
              <a:t>T. M</a:t>
            </a:r>
            <a:r>
              <a:rPr lang="de-DE" altLang="de-DE" sz="1200" dirty="0" err="1" smtClean="0"/>
              <a:t>üller</a:t>
            </a:r>
            <a:r>
              <a:rPr lang="en-GB" altLang="de-DE" sz="1200" dirty="0"/>
              <a:t>					</a:t>
            </a:r>
            <a:r>
              <a:rPr lang="en-GB" altLang="de-DE" sz="1200" dirty="0" smtClean="0"/>
              <a:t>Technical Realisation of the </a:t>
            </a:r>
            <a:r>
              <a:rPr lang="en-US" altLang="de-DE" sz="1200" noProof="0" dirty="0" smtClean="0"/>
              <a:t>Analytical Platform</a:t>
            </a:r>
            <a:endParaRPr lang="en-US" altLang="de-DE" sz="1200" noProof="0" dirty="0"/>
          </a:p>
        </p:txBody>
      </p:sp>
      <p:pic>
        <p:nvPicPr>
          <p:cNvPr id="1038" name="Picture 18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19925"/>
            <a:ext cx="10795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" name="Textfeld 1"/>
          <p:cNvSpPr txBox="1"/>
          <p:nvPr userDrawn="1"/>
        </p:nvSpPr>
        <p:spPr>
          <a:xfrm>
            <a:off x="8030483" y="179437"/>
            <a:ext cx="2016224" cy="4930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en-GB" sz="2800" b="1" i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Arial" charset="0"/>
              </a:rPr>
              <a:t>PREPARE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2pPr>
      <a:lvl3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3pPr>
      <a:lvl4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4pPr>
      <a:lvl5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5pPr>
      <a:lvl6pPr marL="25146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6pPr>
      <a:lvl7pPr marL="29718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7pPr>
      <a:lvl8pPr marL="34290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8pPr>
      <a:lvl9pPr marL="38862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9pPr>
    </p:titleStyle>
    <p:bodyStyle>
      <a:lvl1pPr marL="342900" indent="-342900" algn="l" defTabSz="358775" rtl="0" eaLnBrk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Blip>
          <a:blip r:embed="rId18"/>
        </a:buBlip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358775" rtl="0" eaLnBrk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70000"/>
        <a:buBlip>
          <a:blip r:embed="rId18"/>
        </a:buBlip>
        <a:defRPr sz="2000">
          <a:solidFill>
            <a:srgbClr val="000000"/>
          </a:solidFill>
          <a:latin typeface="+mn-lt"/>
        </a:defRPr>
      </a:lvl2pPr>
      <a:lvl3pPr marL="11430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Symbol" pitchFamily="18" charset="2"/>
        <a:buChar char="-"/>
        <a:defRPr>
          <a:solidFill>
            <a:srgbClr val="000000"/>
          </a:solidFill>
          <a:latin typeface="+mn-lt"/>
        </a:defRPr>
      </a:lvl3pPr>
      <a:lvl4pPr marL="16002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buChar char="–"/>
        <a:defRPr sz="1600">
          <a:solidFill>
            <a:srgbClr val="000000"/>
          </a:solidFill>
          <a:latin typeface="+mn-lt"/>
        </a:defRPr>
      </a:lvl4pPr>
      <a:lvl5pPr marL="20574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5pPr>
      <a:lvl6pPr marL="25146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6pPr>
      <a:lvl7pPr marL="29718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7pPr>
      <a:lvl8pPr marL="34290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8pPr>
      <a:lvl9pPr marL="38862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7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7.gif"/><Relationship Id="rId7" Type="http://schemas.openxmlformats.org/officeDocument/2006/relationships/image" Target="../media/image15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"/>
          <p:cNvSpPr txBox="1">
            <a:spLocks noChangeArrowheads="1"/>
          </p:cNvSpPr>
          <p:nvPr/>
        </p:nvSpPr>
        <p:spPr bwMode="auto">
          <a:xfrm>
            <a:off x="973138" y="109538"/>
            <a:ext cx="7162800" cy="54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59112" rIns="90000" bIns="45000"/>
          <a:lstStyle>
            <a:lvl1pPr>
              <a:lnSpc>
                <a:spcPct val="93000"/>
              </a:lnSpc>
              <a:spcAft>
                <a:spcPts val="1425"/>
              </a:spcAft>
              <a:buClr>
                <a:srgbClr val="000000"/>
              </a:buClr>
              <a:buSzPct val="10000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>
              <a:lnSpc>
                <a:spcPct val="93000"/>
              </a:lnSpc>
              <a:spcAft>
                <a:spcPts val="1138"/>
              </a:spcAft>
              <a:buClr>
                <a:srgbClr val="000000"/>
              </a:buClr>
              <a:buSzPct val="7000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>
              <a:lnSpc>
                <a:spcPct val="93000"/>
              </a:lnSpc>
              <a:spcAft>
                <a:spcPts val="850"/>
              </a:spcAft>
              <a:buClr>
                <a:srgbClr val="000000"/>
              </a:buClr>
              <a:buSzPct val="100000"/>
              <a:buFont typeface="Symbol" panose="05050102010706020507" pitchFamily="18" charset="2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>
              <a:lnSpc>
                <a:spcPct val="93000"/>
              </a:lnSpc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>
              <a:lnSpc>
                <a:spcPct val="93000"/>
              </a:lnSpc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eaLnBrk="1">
              <a:spcAft>
                <a:spcPct val="0"/>
              </a:spcAft>
              <a:buFont typeface="Times New Roman" panose="02020603050405020304" pitchFamily="18" charset="0"/>
              <a:buNone/>
            </a:pPr>
            <a:r>
              <a:rPr lang="en-US" altLang="de-DE" sz="1400" b="1">
                <a:solidFill>
                  <a:schemeClr val="tx1"/>
                </a:solidFill>
              </a:rPr>
              <a:t>INNOVATIVE INTEGRATED TOOLS AND PLATFORMS FOR RADIOLOGICAL </a:t>
            </a:r>
          </a:p>
          <a:p>
            <a:pPr eaLnBrk="1">
              <a:spcAft>
                <a:spcPct val="0"/>
              </a:spcAft>
              <a:buFont typeface="Times New Roman" panose="02020603050405020304" pitchFamily="18" charset="0"/>
              <a:buNone/>
            </a:pPr>
            <a:r>
              <a:rPr lang="en-US" altLang="de-DE" sz="1400" b="1">
                <a:solidFill>
                  <a:schemeClr val="tx1"/>
                </a:solidFill>
              </a:rPr>
              <a:t>EMERGENCY PREPAREDNESS AND POST-ACCIDENT RESPONSE IN EUROPE</a:t>
            </a:r>
          </a:p>
        </p:txBody>
      </p:sp>
      <p:sp>
        <p:nvSpPr>
          <p:cNvPr id="3075" name="Text Box 2"/>
          <p:cNvSpPr txBox="1">
            <a:spLocks noChangeArrowheads="1"/>
          </p:cNvSpPr>
          <p:nvPr/>
        </p:nvSpPr>
        <p:spPr bwMode="auto">
          <a:xfrm>
            <a:off x="612775" y="1223963"/>
            <a:ext cx="6875463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42335" rIns="0" bIns="0" anchor="ctr"/>
          <a:lstStyle>
            <a:lvl1pPr>
              <a:lnSpc>
                <a:spcPct val="93000"/>
              </a:lnSpc>
              <a:spcAft>
                <a:spcPts val="1425"/>
              </a:spcAft>
              <a:buClr>
                <a:srgbClr val="000000"/>
              </a:buClr>
              <a:buSzPct val="10000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>
              <a:lnSpc>
                <a:spcPct val="93000"/>
              </a:lnSpc>
              <a:spcAft>
                <a:spcPts val="1138"/>
              </a:spcAft>
              <a:buClr>
                <a:srgbClr val="000000"/>
              </a:buClr>
              <a:buSzPct val="7000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>
              <a:lnSpc>
                <a:spcPct val="93000"/>
              </a:lnSpc>
              <a:spcAft>
                <a:spcPts val="850"/>
              </a:spcAft>
              <a:buClr>
                <a:srgbClr val="000000"/>
              </a:buClr>
              <a:buSzPct val="100000"/>
              <a:buFont typeface="Symbol" panose="05050102010706020507" pitchFamily="18" charset="2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>
              <a:lnSpc>
                <a:spcPct val="93000"/>
              </a:lnSpc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>
              <a:lnSpc>
                <a:spcPct val="93000"/>
              </a:lnSpc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 eaLnBrk="1">
              <a:spcAft>
                <a:spcPct val="0"/>
              </a:spcAft>
              <a:buFont typeface="Times New Roman" panose="02020603050405020304" pitchFamily="18" charset="0"/>
              <a:buNone/>
            </a:pPr>
            <a:r>
              <a:rPr lang="en-US" altLang="de-DE" sz="4800" dirty="0" smtClean="0"/>
              <a:t>Technical </a:t>
            </a:r>
            <a:r>
              <a:rPr lang="en-US" altLang="de-DE" sz="4800" dirty="0" err="1" smtClean="0"/>
              <a:t>Realisation</a:t>
            </a:r>
            <a:r>
              <a:rPr lang="en-US" altLang="de-DE" sz="4800" dirty="0" smtClean="0"/>
              <a:t> of the Analytical Platform</a:t>
            </a:r>
            <a:endParaRPr lang="en-US" altLang="de-DE" sz="4800" dirty="0"/>
          </a:p>
        </p:txBody>
      </p:sp>
      <p:sp>
        <p:nvSpPr>
          <p:cNvPr id="3076" name="Textfeld 1"/>
          <p:cNvSpPr txBox="1">
            <a:spLocks noChangeArrowheads="1"/>
          </p:cNvSpPr>
          <p:nvPr/>
        </p:nvSpPr>
        <p:spPr bwMode="auto">
          <a:xfrm>
            <a:off x="1295400" y="2987675"/>
            <a:ext cx="7632700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GB" altLang="de-DE" dirty="0" smtClean="0"/>
              <a:t>Tim Müller, </a:t>
            </a:r>
            <a:r>
              <a:rPr lang="en-GB" altLang="de-DE" dirty="0"/>
              <a:t>Wolfgang </a:t>
            </a:r>
            <a:r>
              <a:rPr lang="en-GB" altLang="de-DE" dirty="0" err="1"/>
              <a:t>Raskob</a:t>
            </a:r>
            <a:r>
              <a:rPr lang="en-GB" altLang="de-DE" dirty="0"/>
              <a:t>, Stella Möhrle, Shan </a:t>
            </a:r>
            <a:r>
              <a:rPr lang="en-GB" altLang="de-DE" dirty="0" smtClean="0"/>
              <a:t>Bai</a:t>
            </a:r>
            <a:endParaRPr lang="en-GB" altLang="de-DE" u="sng" dirty="0"/>
          </a:p>
        </p:txBody>
      </p:sp>
      <p:sp>
        <p:nvSpPr>
          <p:cNvPr id="3077" name="Textfeld 1"/>
          <p:cNvSpPr txBox="1">
            <a:spLocks noChangeArrowheads="1"/>
          </p:cNvSpPr>
          <p:nvPr/>
        </p:nvSpPr>
        <p:spPr bwMode="auto">
          <a:xfrm>
            <a:off x="1233488" y="4427538"/>
            <a:ext cx="8281987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GB" altLang="de-DE" sz="1600" dirty="0" err="1"/>
              <a:t>Karlsruher</a:t>
            </a:r>
            <a:r>
              <a:rPr lang="en-GB" altLang="de-DE" sz="1600" dirty="0"/>
              <a:t> </a:t>
            </a:r>
            <a:r>
              <a:rPr lang="en-GB" altLang="de-DE" sz="1600" dirty="0" err="1"/>
              <a:t>Institut</a:t>
            </a:r>
            <a:r>
              <a:rPr lang="en-GB" altLang="de-DE" sz="1600" dirty="0"/>
              <a:t> </a:t>
            </a:r>
            <a:r>
              <a:rPr lang="en-GB" altLang="de-DE" sz="1600" dirty="0" err="1"/>
              <a:t>für</a:t>
            </a:r>
            <a:r>
              <a:rPr lang="en-GB" altLang="de-DE" sz="1600" dirty="0"/>
              <a:t> </a:t>
            </a:r>
            <a:r>
              <a:rPr lang="en-GB" altLang="de-DE" sz="1600" dirty="0" err="1"/>
              <a:t>Technologie</a:t>
            </a:r>
            <a:r>
              <a:rPr lang="en-GB" altLang="de-DE" sz="1600" dirty="0"/>
              <a:t> (KIT), </a:t>
            </a:r>
            <a:r>
              <a:rPr lang="en-GB" altLang="de-DE" sz="1600" dirty="0" err="1"/>
              <a:t>Eggenstein-Leopoldshafen</a:t>
            </a:r>
            <a:r>
              <a:rPr lang="en-GB" altLang="de-DE" sz="1600" dirty="0"/>
              <a:t>, Hermann-von-Helmholtz-</a:t>
            </a:r>
            <a:r>
              <a:rPr lang="en-GB" altLang="de-DE" sz="1600" dirty="0" err="1"/>
              <a:t>Platz</a:t>
            </a:r>
            <a:r>
              <a:rPr lang="en-GB" altLang="de-DE" sz="1600" dirty="0"/>
              <a:t> 1, Germany, </a:t>
            </a:r>
            <a:r>
              <a:rPr lang="en-GB" altLang="de-DE" sz="1600" u="sng" dirty="0" smtClean="0"/>
              <a:t>tim.mueller@kit.edu</a:t>
            </a:r>
            <a:r>
              <a:rPr lang="en-GB" altLang="de-DE" sz="1600" dirty="0"/>
              <a:t>, Tel.: +</a:t>
            </a:r>
            <a:r>
              <a:rPr lang="en-GB" altLang="de-DE" sz="1600" dirty="0" smtClean="0"/>
              <a:t>49 7216082 4691</a:t>
            </a:r>
            <a:endParaRPr lang="de-DE" altLang="de-DE" sz="1600" dirty="0"/>
          </a:p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GB" altLang="de-DE" dirty="0"/>
          </a:p>
        </p:txBody>
      </p:sp>
      <p:sp>
        <p:nvSpPr>
          <p:cNvPr id="6" name="Textfeld 1"/>
          <p:cNvSpPr txBox="1"/>
          <p:nvPr/>
        </p:nvSpPr>
        <p:spPr>
          <a:xfrm>
            <a:off x="1079871" y="5652045"/>
            <a:ext cx="74168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 smtClean="0"/>
              <a:t>The research leading to these results has received funding from the European Atomic Energy Community Seventh Framework Programme FP7/2012-2013 under grant agreement 3</a:t>
            </a:r>
            <a:r>
              <a:rPr lang="en-GB" dirty="0" smtClean="0"/>
              <a:t>23287</a:t>
            </a:r>
            <a:endParaRPr lang="en-GB" dirty="0"/>
          </a:p>
        </p:txBody>
      </p:sp>
      <p:pic>
        <p:nvPicPr>
          <p:cNvPr id="7" name="Picture 4" descr="http://europa.eu/about-eu/basic-information/symbols/images/flag_yellow_lo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24688" y="5678966"/>
            <a:ext cx="1405294" cy="939205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dirty="0" smtClean="0"/>
              <a:t>Backup and Updates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60363" y="1079500"/>
            <a:ext cx="9432925" cy="579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21167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Blip>
                <a:blip r:embed="rId2"/>
              </a:buBlip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70000"/>
              <a:buFontTx/>
              <a:buBlip>
                <a:blip r:embed="rId3"/>
              </a:buBlip>
              <a:defRPr sz="2000">
                <a:solidFill>
                  <a:srgbClr val="000000"/>
                </a:solidFill>
                <a:latin typeface="+mn-lt"/>
              </a:defRPr>
            </a:lvl2pPr>
            <a:lvl3pPr marL="11430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Symbol" pitchFamily="18" charset="2"/>
              <a:buChar char="-"/>
              <a:defRPr>
                <a:solidFill>
                  <a:srgbClr val="000000"/>
                </a:solidFill>
                <a:latin typeface="+mn-lt"/>
              </a:defRPr>
            </a:lvl3pPr>
            <a:lvl4pPr marL="16002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1600">
                <a:solidFill>
                  <a:srgbClr val="000000"/>
                </a:solidFill>
                <a:latin typeface="+mn-lt"/>
              </a:defRPr>
            </a:lvl4pPr>
            <a:lvl5pPr marL="20574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5pPr>
            <a:lvl6pPr marL="25146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6pPr>
            <a:lvl7pPr marL="29718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7pPr>
            <a:lvl8pPr marL="34290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8pPr>
            <a:lvl9pPr marL="38862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9pPr>
          </a:lstStyle>
          <a:p>
            <a:pPr lvl="0"/>
            <a:r>
              <a:rPr lang="en-US" dirty="0"/>
              <a:t>Sites and pages by </a:t>
            </a:r>
            <a:r>
              <a:rPr lang="en-US" dirty="0" err="1"/>
              <a:t>Liferay</a:t>
            </a:r>
            <a:r>
              <a:rPr lang="en-US" dirty="0"/>
              <a:t> Backup </a:t>
            </a:r>
            <a:endParaRPr lang="en-US" dirty="0" smtClean="0"/>
          </a:p>
          <a:p>
            <a:pPr lvl="0"/>
            <a:r>
              <a:rPr lang="en-US" dirty="0" smtClean="0"/>
              <a:t>Download </a:t>
            </a:r>
            <a:r>
              <a:rPr lang="en-US" dirty="0"/>
              <a:t>data from </a:t>
            </a:r>
            <a:r>
              <a:rPr lang="en-US" dirty="0" smtClean="0"/>
              <a:t>tools</a:t>
            </a:r>
            <a:endParaRPr lang="de-DE" dirty="0"/>
          </a:p>
          <a:p>
            <a:pPr lvl="0"/>
            <a:r>
              <a:rPr lang="en-US" dirty="0" smtClean="0"/>
              <a:t>Best: copy </a:t>
            </a:r>
            <a:r>
              <a:rPr lang="en-US" dirty="0"/>
              <a:t>virtual </a:t>
            </a:r>
            <a:r>
              <a:rPr lang="en-US" dirty="0" smtClean="0"/>
              <a:t>machine</a:t>
            </a:r>
          </a:p>
          <a:p>
            <a:pPr marL="0" lvl="0" indent="0">
              <a:buNone/>
            </a:pPr>
            <a:endParaRPr lang="en-US" dirty="0"/>
          </a:p>
          <a:p>
            <a:pPr lvl="0"/>
            <a:r>
              <a:rPr lang="en-US" dirty="0" smtClean="0"/>
              <a:t>PREPARE </a:t>
            </a:r>
            <a:r>
              <a:rPr lang="en-US" dirty="0"/>
              <a:t>system updates </a:t>
            </a:r>
            <a:r>
              <a:rPr lang="en-US" dirty="0" smtClean="0"/>
              <a:t>automatically</a:t>
            </a:r>
          </a:p>
          <a:p>
            <a:r>
              <a:rPr lang="en-US" dirty="0" err="1"/>
              <a:t>Liferay</a:t>
            </a:r>
            <a:r>
              <a:rPr lang="en-US" dirty="0"/>
              <a:t> </a:t>
            </a:r>
            <a:r>
              <a:rPr lang="en-US" dirty="0" smtClean="0"/>
              <a:t>portlet update easy</a:t>
            </a:r>
            <a:endParaRPr lang="de-DE" dirty="0"/>
          </a:p>
          <a:p>
            <a:pPr lvl="0"/>
            <a:r>
              <a:rPr lang="en-US" dirty="0"/>
              <a:t>Tool updates by </a:t>
            </a:r>
            <a:r>
              <a:rPr lang="en-US" dirty="0" err="1"/>
              <a:t>sftp</a:t>
            </a:r>
            <a:r>
              <a:rPr lang="en-US" dirty="0"/>
              <a:t> possible</a:t>
            </a:r>
            <a:endParaRPr lang="de-DE" dirty="0"/>
          </a:p>
          <a:p>
            <a:pPr lvl="0"/>
            <a:r>
              <a:rPr lang="en-US" dirty="0" err="1"/>
              <a:t>Liferay</a:t>
            </a:r>
            <a:r>
              <a:rPr lang="en-US" dirty="0"/>
              <a:t> </a:t>
            </a:r>
            <a:r>
              <a:rPr lang="en-US" dirty="0" smtClean="0"/>
              <a:t>system update </a:t>
            </a:r>
            <a:r>
              <a:rPr lang="en-US" dirty="0"/>
              <a:t>difficult</a:t>
            </a:r>
            <a:endParaRPr lang="de-DE" dirty="0"/>
          </a:p>
          <a:p>
            <a:pPr lvl="0"/>
            <a:r>
              <a:rPr lang="en-US" dirty="0" smtClean="0"/>
              <a:t>Advisable: wait </a:t>
            </a:r>
            <a:r>
              <a:rPr lang="en-US" dirty="0"/>
              <a:t>for new virtual </a:t>
            </a:r>
            <a:r>
              <a:rPr lang="en-US" dirty="0" smtClean="0"/>
              <a:t>machine distribution</a:t>
            </a:r>
            <a:endParaRPr lang="de-DE" altLang="de-DE" kern="0" dirty="0" smtClean="0"/>
          </a:p>
          <a:p>
            <a:pPr eaLnBrk="1">
              <a:buFontTx/>
              <a:buBlip>
                <a:blip r:embed="rId4"/>
              </a:buBlip>
            </a:pPr>
            <a:endParaRPr lang="de-DE" altLang="de-DE" kern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dirty="0" smtClean="0"/>
              <a:t>Tools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360363" y="1079500"/>
            <a:ext cx="9432925" cy="579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21167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Blip>
                <a:blip r:embed="rId2"/>
              </a:buBlip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70000"/>
              <a:buFontTx/>
              <a:buBlip>
                <a:blip r:embed="rId3"/>
              </a:buBlip>
              <a:defRPr sz="2000">
                <a:solidFill>
                  <a:srgbClr val="000000"/>
                </a:solidFill>
                <a:latin typeface="+mn-lt"/>
              </a:defRPr>
            </a:lvl2pPr>
            <a:lvl3pPr marL="11430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Symbol" pitchFamily="18" charset="2"/>
              <a:buChar char="-"/>
              <a:defRPr>
                <a:solidFill>
                  <a:srgbClr val="000000"/>
                </a:solidFill>
                <a:latin typeface="+mn-lt"/>
              </a:defRPr>
            </a:lvl3pPr>
            <a:lvl4pPr marL="16002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1600">
                <a:solidFill>
                  <a:srgbClr val="000000"/>
                </a:solidFill>
                <a:latin typeface="+mn-lt"/>
              </a:defRPr>
            </a:lvl4pPr>
            <a:lvl5pPr marL="20574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5pPr>
            <a:lvl6pPr marL="25146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6pPr>
            <a:lvl7pPr marL="29718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7pPr>
            <a:lvl8pPr marL="34290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8pPr>
            <a:lvl9pPr marL="38862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9pPr>
          </a:lstStyle>
          <a:p>
            <a:pPr lvl="0"/>
            <a:r>
              <a:rPr lang="en-US" dirty="0" smtClean="0"/>
              <a:t>Virtual meeting room</a:t>
            </a:r>
          </a:p>
          <a:p>
            <a:pPr lvl="0"/>
            <a:r>
              <a:rPr lang="en-US" dirty="0" smtClean="0"/>
              <a:t>Incident manager</a:t>
            </a:r>
          </a:p>
          <a:p>
            <a:pPr lvl="0"/>
            <a:r>
              <a:rPr lang="en-US" dirty="0" smtClean="0"/>
              <a:t>Historic analysis</a:t>
            </a:r>
          </a:p>
          <a:p>
            <a:pPr lvl="0"/>
            <a:r>
              <a:rPr lang="en-US" dirty="0" smtClean="0"/>
              <a:t>Decision support</a:t>
            </a:r>
          </a:p>
          <a:p>
            <a:pPr lvl="0"/>
            <a:r>
              <a:rPr lang="en-US" dirty="0" smtClean="0"/>
              <a:t>Library (document and media)</a:t>
            </a:r>
          </a:p>
          <a:p>
            <a:pPr lvl="0"/>
            <a:r>
              <a:rPr lang="en-US" dirty="0" smtClean="0"/>
              <a:t>Web crawling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0023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dirty="0" smtClean="0"/>
              <a:t>Tools – Virtual Meeting Room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360363" y="1079500"/>
            <a:ext cx="9432925" cy="579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21167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Blip>
                <a:blip r:embed="rId2"/>
              </a:buBlip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70000"/>
              <a:buFontTx/>
              <a:buBlip>
                <a:blip r:embed="rId3"/>
              </a:buBlip>
              <a:defRPr sz="2000">
                <a:solidFill>
                  <a:srgbClr val="000000"/>
                </a:solidFill>
                <a:latin typeface="+mn-lt"/>
              </a:defRPr>
            </a:lvl2pPr>
            <a:lvl3pPr marL="11430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Symbol" pitchFamily="18" charset="2"/>
              <a:buChar char="-"/>
              <a:defRPr>
                <a:solidFill>
                  <a:srgbClr val="000000"/>
                </a:solidFill>
                <a:latin typeface="+mn-lt"/>
              </a:defRPr>
            </a:lvl3pPr>
            <a:lvl4pPr marL="16002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1600">
                <a:solidFill>
                  <a:srgbClr val="000000"/>
                </a:solidFill>
                <a:latin typeface="+mn-lt"/>
              </a:defRPr>
            </a:lvl4pPr>
            <a:lvl5pPr marL="20574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5pPr>
            <a:lvl6pPr marL="25146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6pPr>
            <a:lvl7pPr marL="29718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7pPr>
            <a:lvl8pPr marL="34290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8pPr>
            <a:lvl9pPr marL="38862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9pPr>
          </a:lstStyle>
          <a:p>
            <a:pPr lvl="0"/>
            <a:r>
              <a:rPr lang="en-US" dirty="0" smtClean="0"/>
              <a:t>Embedded web application</a:t>
            </a:r>
            <a:endParaRPr lang="de-DE" dirty="0"/>
          </a:p>
          <a:p>
            <a:pPr lvl="0"/>
            <a:r>
              <a:rPr lang="en-US" dirty="0" smtClean="0"/>
              <a:t>Separate user and organization management</a:t>
            </a:r>
          </a:p>
          <a:p>
            <a:r>
              <a:rPr lang="en-US" dirty="0" smtClean="0"/>
              <a:t>For new portal user administrator has to create new VMR user and set the standard password</a:t>
            </a:r>
          </a:p>
          <a:p>
            <a:pPr lvl="0"/>
            <a:r>
              <a:rPr lang="en-US" dirty="0"/>
              <a:t>Automatic login </a:t>
            </a:r>
            <a:r>
              <a:rPr lang="en-US" dirty="0" smtClean="0"/>
              <a:t>possible</a:t>
            </a:r>
            <a:endParaRPr lang="en-US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823" y="1065774"/>
            <a:ext cx="9214281" cy="5594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746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dirty="0" smtClean="0"/>
              <a:t>Tools – Historic Analysis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360363" y="1079500"/>
            <a:ext cx="9432925" cy="579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21167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Blip>
                <a:blip r:embed="rId2"/>
              </a:buBlip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70000"/>
              <a:buFontTx/>
              <a:buBlip>
                <a:blip r:embed="rId3"/>
              </a:buBlip>
              <a:defRPr sz="2000">
                <a:solidFill>
                  <a:srgbClr val="000000"/>
                </a:solidFill>
                <a:latin typeface="+mn-lt"/>
              </a:defRPr>
            </a:lvl2pPr>
            <a:lvl3pPr marL="11430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Symbol" pitchFamily="18" charset="2"/>
              <a:buChar char="-"/>
              <a:defRPr>
                <a:solidFill>
                  <a:srgbClr val="000000"/>
                </a:solidFill>
                <a:latin typeface="+mn-lt"/>
              </a:defRPr>
            </a:lvl3pPr>
            <a:lvl4pPr marL="16002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1600">
                <a:solidFill>
                  <a:srgbClr val="000000"/>
                </a:solidFill>
                <a:latin typeface="+mn-lt"/>
              </a:defRPr>
            </a:lvl4pPr>
            <a:lvl5pPr marL="20574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5pPr>
            <a:lvl6pPr marL="25146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6pPr>
            <a:lvl7pPr marL="29718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7pPr>
            <a:lvl8pPr marL="34290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8pPr>
            <a:lvl9pPr marL="38862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9pPr>
          </a:lstStyle>
          <a:p>
            <a:pPr lvl="0"/>
            <a:r>
              <a:rPr lang="en-US" dirty="0" smtClean="0"/>
              <a:t>Embedded web application</a:t>
            </a:r>
            <a:endParaRPr lang="de-DE" dirty="0"/>
          </a:p>
          <a:p>
            <a:pPr lvl="0"/>
            <a:r>
              <a:rPr lang="en-US" dirty="0" smtClean="0"/>
              <a:t>Request: search database for similar scenarios</a:t>
            </a:r>
          </a:p>
          <a:p>
            <a:pPr lvl="0"/>
            <a:r>
              <a:rPr lang="en-US" dirty="0" smtClean="0"/>
              <a:t>List of requests: compute result on demand</a:t>
            </a:r>
          </a:p>
          <a:p>
            <a:pPr lvl="0"/>
            <a:r>
              <a:rPr lang="en-US" dirty="0" smtClean="0"/>
              <a:t>Export result as PDF</a:t>
            </a:r>
          </a:p>
          <a:p>
            <a:pPr lvl="0"/>
            <a:r>
              <a:rPr lang="en-US" dirty="0" smtClean="0"/>
              <a:t>List of requests per incident</a:t>
            </a:r>
          </a:p>
          <a:p>
            <a:pPr lvl="0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70278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dirty="0" smtClean="0"/>
              <a:t>Tools – Incident Manager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360363" y="1079500"/>
            <a:ext cx="9432925" cy="579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21167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Blip>
                <a:blip r:embed="rId2"/>
              </a:buBlip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70000"/>
              <a:buFontTx/>
              <a:buBlip>
                <a:blip r:embed="rId3"/>
              </a:buBlip>
              <a:defRPr sz="2000">
                <a:solidFill>
                  <a:srgbClr val="000000"/>
                </a:solidFill>
                <a:latin typeface="+mn-lt"/>
              </a:defRPr>
            </a:lvl2pPr>
            <a:lvl3pPr marL="11430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Symbol" pitchFamily="18" charset="2"/>
              <a:buChar char="-"/>
              <a:defRPr>
                <a:solidFill>
                  <a:srgbClr val="000000"/>
                </a:solidFill>
                <a:latin typeface="+mn-lt"/>
              </a:defRPr>
            </a:lvl3pPr>
            <a:lvl4pPr marL="16002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1600">
                <a:solidFill>
                  <a:srgbClr val="000000"/>
                </a:solidFill>
                <a:latin typeface="+mn-lt"/>
              </a:defRPr>
            </a:lvl4pPr>
            <a:lvl5pPr marL="20574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5pPr>
            <a:lvl6pPr marL="25146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6pPr>
            <a:lvl7pPr marL="29718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7pPr>
            <a:lvl8pPr marL="34290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8pPr>
            <a:lvl9pPr marL="38862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9pPr>
          </a:lstStyle>
          <a:p>
            <a:pPr lvl="0"/>
            <a:r>
              <a:rPr lang="en-US" dirty="0" smtClean="0"/>
              <a:t>Embedded web application</a:t>
            </a:r>
            <a:endParaRPr lang="de-DE" dirty="0"/>
          </a:p>
          <a:p>
            <a:pPr lvl="0"/>
            <a:r>
              <a:rPr lang="en-US" dirty="0" smtClean="0"/>
              <a:t>Overview on event by timeline</a:t>
            </a:r>
          </a:p>
          <a:p>
            <a:pPr lvl="0"/>
            <a:r>
              <a:rPr lang="en-US" dirty="0" smtClean="0"/>
              <a:t>Management of measurements</a:t>
            </a:r>
          </a:p>
          <a:p>
            <a:pPr lvl="1"/>
            <a:r>
              <a:rPr lang="en-US" dirty="0" smtClean="0"/>
              <a:t>Import and export as XML</a:t>
            </a:r>
          </a:p>
          <a:p>
            <a:r>
              <a:rPr lang="en-US" dirty="0" smtClean="0"/>
              <a:t>Simple dispersion overlays</a:t>
            </a:r>
          </a:p>
          <a:p>
            <a:r>
              <a:rPr lang="en-US" dirty="0" smtClean="0"/>
              <a:t>Map overview</a:t>
            </a:r>
          </a:p>
          <a:p>
            <a:pPr lvl="1"/>
            <a:r>
              <a:rPr lang="en-US" dirty="0" smtClean="0"/>
              <a:t>Measurements</a:t>
            </a:r>
          </a:p>
          <a:p>
            <a:pPr lvl="1"/>
            <a:r>
              <a:rPr lang="en-US" dirty="0" smtClean="0"/>
              <a:t>Dispersions</a:t>
            </a:r>
          </a:p>
          <a:p>
            <a:r>
              <a:rPr lang="en-US" dirty="0" smtClean="0"/>
              <a:t>Data per incident</a:t>
            </a:r>
          </a:p>
          <a:p>
            <a:endParaRPr lang="en-US" dirty="0" smtClean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3" y="918654"/>
            <a:ext cx="8964612" cy="5453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696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dirty="0" smtClean="0"/>
              <a:t>Tools – Decision </a:t>
            </a:r>
            <a:r>
              <a:rPr lang="en-GB" altLang="de-DE" dirty="0"/>
              <a:t>S</a:t>
            </a:r>
            <a:r>
              <a:rPr lang="en-GB" altLang="de-DE" dirty="0" smtClean="0"/>
              <a:t>upport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360363" y="1079500"/>
            <a:ext cx="9432925" cy="579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21167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Blip>
                <a:blip r:embed="rId2"/>
              </a:buBlip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70000"/>
              <a:buFontTx/>
              <a:buBlip>
                <a:blip r:embed="rId3"/>
              </a:buBlip>
              <a:defRPr sz="2000">
                <a:solidFill>
                  <a:srgbClr val="000000"/>
                </a:solidFill>
                <a:latin typeface="+mn-lt"/>
              </a:defRPr>
            </a:lvl2pPr>
            <a:lvl3pPr marL="11430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Symbol" pitchFamily="18" charset="2"/>
              <a:buChar char="-"/>
              <a:defRPr>
                <a:solidFill>
                  <a:srgbClr val="000000"/>
                </a:solidFill>
                <a:latin typeface="+mn-lt"/>
              </a:defRPr>
            </a:lvl3pPr>
            <a:lvl4pPr marL="16002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1600">
                <a:solidFill>
                  <a:srgbClr val="000000"/>
                </a:solidFill>
                <a:latin typeface="+mn-lt"/>
              </a:defRPr>
            </a:lvl4pPr>
            <a:lvl5pPr marL="20574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5pPr>
            <a:lvl6pPr marL="25146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6pPr>
            <a:lvl7pPr marL="29718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7pPr>
            <a:lvl8pPr marL="34290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8pPr>
            <a:lvl9pPr marL="38862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9pPr>
          </a:lstStyle>
          <a:p>
            <a:pPr lvl="0"/>
            <a:r>
              <a:rPr lang="en-US" dirty="0" smtClean="0"/>
              <a:t>Embedded web application</a:t>
            </a:r>
            <a:endParaRPr lang="de-DE" dirty="0"/>
          </a:p>
          <a:p>
            <a:pPr lvl="0"/>
            <a:r>
              <a:rPr lang="en-US" dirty="0" smtClean="0"/>
              <a:t>Evaluate multi criteria decision problems</a:t>
            </a:r>
          </a:p>
          <a:p>
            <a:pPr lvl="0"/>
            <a:r>
              <a:rPr lang="en-US" dirty="0" smtClean="0"/>
              <a:t>Structure defined by external tool (Java application, free)</a:t>
            </a:r>
          </a:p>
          <a:p>
            <a:r>
              <a:rPr lang="en-US" dirty="0" smtClean="0"/>
              <a:t>Export and import as XML</a:t>
            </a:r>
          </a:p>
          <a:p>
            <a:r>
              <a:rPr lang="en-US" dirty="0" smtClean="0"/>
              <a:t>Change of value parameters possible</a:t>
            </a:r>
          </a:p>
          <a:p>
            <a:r>
              <a:rPr lang="en-US" dirty="0" smtClean="0"/>
              <a:t>Result as verbalized report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3" y="1062461"/>
            <a:ext cx="8820596" cy="5502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64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dirty="0" smtClean="0"/>
              <a:t>Tools - Library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360363" y="1079500"/>
            <a:ext cx="9432925" cy="579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21167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Blip>
                <a:blip r:embed="rId2"/>
              </a:buBlip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70000"/>
              <a:buFontTx/>
              <a:buBlip>
                <a:blip r:embed="rId3"/>
              </a:buBlip>
              <a:defRPr sz="2000">
                <a:solidFill>
                  <a:srgbClr val="000000"/>
                </a:solidFill>
                <a:latin typeface="+mn-lt"/>
              </a:defRPr>
            </a:lvl2pPr>
            <a:lvl3pPr marL="11430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Symbol" pitchFamily="18" charset="2"/>
              <a:buChar char="-"/>
              <a:defRPr>
                <a:solidFill>
                  <a:srgbClr val="000000"/>
                </a:solidFill>
                <a:latin typeface="+mn-lt"/>
              </a:defRPr>
            </a:lvl3pPr>
            <a:lvl4pPr marL="16002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1600">
                <a:solidFill>
                  <a:srgbClr val="000000"/>
                </a:solidFill>
                <a:latin typeface="+mn-lt"/>
              </a:defRPr>
            </a:lvl4pPr>
            <a:lvl5pPr marL="20574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5pPr>
            <a:lvl6pPr marL="25146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6pPr>
            <a:lvl7pPr marL="29718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7pPr>
            <a:lvl8pPr marL="34290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8pPr>
            <a:lvl9pPr marL="38862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9pPr>
          </a:lstStyle>
          <a:p>
            <a:pPr lvl="0"/>
            <a:r>
              <a:rPr lang="en-US" dirty="0"/>
              <a:t>Library (</a:t>
            </a:r>
            <a:r>
              <a:rPr lang="en-US" dirty="0" smtClean="0"/>
              <a:t>documents </a:t>
            </a:r>
            <a:r>
              <a:rPr lang="en-US"/>
              <a:t>and </a:t>
            </a:r>
            <a:r>
              <a:rPr lang="en-US" smtClean="0"/>
              <a:t>media)</a:t>
            </a:r>
            <a:endParaRPr lang="en-US" dirty="0" smtClean="0"/>
          </a:p>
          <a:p>
            <a:pPr lvl="0"/>
            <a:r>
              <a:rPr lang="en-US" dirty="0" smtClean="0"/>
              <a:t>Pre-filled with relevant documents</a:t>
            </a:r>
            <a:endParaRPr lang="de-DE" dirty="0"/>
          </a:p>
          <a:p>
            <a:pPr lvl="0"/>
            <a:r>
              <a:rPr lang="en-US" dirty="0"/>
              <a:t>Upload and download documents</a:t>
            </a:r>
            <a:endParaRPr lang="de-DE" dirty="0"/>
          </a:p>
          <a:p>
            <a:pPr lvl="0"/>
            <a:r>
              <a:rPr lang="en-US" dirty="0" smtClean="0"/>
              <a:t>Automatic </a:t>
            </a:r>
            <a:r>
              <a:rPr lang="en-US" dirty="0"/>
              <a:t>versioning</a:t>
            </a:r>
            <a:endParaRPr lang="de-DE" dirty="0"/>
          </a:p>
          <a:p>
            <a:pPr lvl="0"/>
            <a:r>
              <a:rPr lang="en-US" dirty="0"/>
              <a:t>Search in content and meta </a:t>
            </a:r>
            <a:r>
              <a:rPr lang="en-US" dirty="0" smtClean="0"/>
              <a:t>data</a:t>
            </a:r>
          </a:p>
          <a:p>
            <a:r>
              <a:rPr lang="en-US" dirty="0"/>
              <a:t>Preview </a:t>
            </a:r>
            <a:r>
              <a:rPr lang="en-US" dirty="0" smtClean="0"/>
              <a:t>available</a:t>
            </a:r>
            <a:endParaRPr lang="de-DE" dirty="0"/>
          </a:p>
          <a:p>
            <a:pPr lvl="0"/>
            <a:r>
              <a:rPr lang="en-US" dirty="0"/>
              <a:t>Documents can be </a:t>
            </a:r>
            <a:r>
              <a:rPr lang="en-US" dirty="0" smtClean="0"/>
              <a:t>cross-linked e.g. PREPARE manual and </a:t>
            </a:r>
            <a:r>
              <a:rPr lang="en-US" dirty="0" err="1" smtClean="0"/>
              <a:t>Liferay</a:t>
            </a:r>
            <a:r>
              <a:rPr lang="en-US" dirty="0" smtClean="0"/>
              <a:t> manual are directly available from menu</a:t>
            </a:r>
            <a:endParaRPr lang="de-DE" dirty="0"/>
          </a:p>
          <a:p>
            <a:pPr lvl="0"/>
            <a:endParaRPr lang="de-DE" altLang="de-DE" kern="0" dirty="0" smtClean="0"/>
          </a:p>
          <a:p>
            <a:pPr eaLnBrk="1">
              <a:buFontTx/>
              <a:buBlip>
                <a:blip r:embed="rId4"/>
              </a:buBlip>
            </a:pPr>
            <a:endParaRPr lang="de-DE" altLang="de-DE" kern="0" dirty="0" smtClean="0"/>
          </a:p>
        </p:txBody>
      </p:sp>
    </p:spTree>
    <p:extLst>
      <p:ext uri="{BB962C8B-B14F-4D97-AF65-F5344CB8AC3E}">
        <p14:creationId xmlns:p14="http://schemas.microsoft.com/office/powerpoint/2010/main" val="3347434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dirty="0" smtClean="0"/>
              <a:t>Tools – Web Crawler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360363" y="1079500"/>
            <a:ext cx="9432925" cy="579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21167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Blip>
                <a:blip r:embed="rId2"/>
              </a:buBlip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70000"/>
              <a:buFontTx/>
              <a:buBlip>
                <a:blip r:embed="rId3"/>
              </a:buBlip>
              <a:defRPr sz="2000">
                <a:solidFill>
                  <a:srgbClr val="000000"/>
                </a:solidFill>
                <a:latin typeface="+mn-lt"/>
              </a:defRPr>
            </a:lvl2pPr>
            <a:lvl3pPr marL="11430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Symbol" pitchFamily="18" charset="2"/>
              <a:buChar char="-"/>
              <a:defRPr>
                <a:solidFill>
                  <a:srgbClr val="000000"/>
                </a:solidFill>
                <a:latin typeface="+mn-lt"/>
              </a:defRPr>
            </a:lvl3pPr>
            <a:lvl4pPr marL="16002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1600">
                <a:solidFill>
                  <a:srgbClr val="000000"/>
                </a:solidFill>
                <a:latin typeface="+mn-lt"/>
              </a:defRPr>
            </a:lvl4pPr>
            <a:lvl5pPr marL="20574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5pPr>
            <a:lvl6pPr marL="25146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6pPr>
            <a:lvl7pPr marL="29718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7pPr>
            <a:lvl8pPr marL="34290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8pPr>
            <a:lvl9pPr marL="38862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9pPr>
          </a:lstStyle>
          <a:p>
            <a:pPr lvl="0"/>
            <a:r>
              <a:rPr lang="en-US" dirty="0" smtClean="0"/>
              <a:t>Set of Portlets (</a:t>
            </a:r>
            <a:r>
              <a:rPr lang="en-US" dirty="0" err="1" smtClean="0"/>
              <a:t>Liferay</a:t>
            </a:r>
            <a:r>
              <a:rPr lang="en-US" dirty="0" smtClean="0"/>
              <a:t> plugins)</a:t>
            </a:r>
            <a:endParaRPr lang="de-DE" dirty="0"/>
          </a:p>
          <a:p>
            <a:pPr lvl="0"/>
            <a:r>
              <a:rPr lang="en-US" dirty="0" smtClean="0"/>
              <a:t>Search the web for keywords and </a:t>
            </a:r>
            <a:r>
              <a:rPr lang="en-US" dirty="0" err="1" smtClean="0"/>
              <a:t>analyse</a:t>
            </a:r>
            <a:endParaRPr lang="en-US" dirty="0" smtClean="0"/>
          </a:p>
          <a:p>
            <a:pPr lvl="0"/>
            <a:r>
              <a:rPr lang="en-US" dirty="0" smtClean="0"/>
              <a:t>Separate database</a:t>
            </a:r>
          </a:p>
          <a:p>
            <a:pPr lvl="0"/>
            <a:r>
              <a:rPr lang="en-US" dirty="0" smtClean="0"/>
              <a:t>Pre-defined data on local file system</a:t>
            </a:r>
          </a:p>
          <a:p>
            <a:pPr marL="0" lvl="0" indent="0">
              <a:buNone/>
            </a:pPr>
            <a:endParaRPr lang="en-US" dirty="0" smtClean="0"/>
          </a:p>
          <a:p>
            <a:pPr lvl="0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6690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dirty="0" smtClean="0"/>
              <a:t>Workflow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360363" y="1079500"/>
            <a:ext cx="9432925" cy="579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21167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Blip>
                <a:blip r:embed="rId2"/>
              </a:buBlip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70000"/>
              <a:buFontTx/>
              <a:buBlip>
                <a:blip r:embed="rId3"/>
              </a:buBlip>
              <a:defRPr sz="2000">
                <a:solidFill>
                  <a:srgbClr val="000000"/>
                </a:solidFill>
                <a:latin typeface="+mn-lt"/>
              </a:defRPr>
            </a:lvl2pPr>
            <a:lvl3pPr marL="11430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Symbol" pitchFamily="18" charset="2"/>
              <a:buChar char="-"/>
              <a:defRPr>
                <a:solidFill>
                  <a:srgbClr val="000000"/>
                </a:solidFill>
                <a:latin typeface="+mn-lt"/>
              </a:defRPr>
            </a:lvl3pPr>
            <a:lvl4pPr marL="16002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1600">
                <a:solidFill>
                  <a:srgbClr val="000000"/>
                </a:solidFill>
                <a:latin typeface="+mn-lt"/>
              </a:defRPr>
            </a:lvl4pPr>
            <a:lvl5pPr marL="20574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5pPr>
            <a:lvl6pPr marL="25146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6pPr>
            <a:lvl7pPr marL="29718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7pPr>
            <a:lvl8pPr marL="34290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8pPr>
            <a:lvl9pPr marL="38862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9pPr>
          </a:lstStyle>
          <a:p>
            <a:pPr lvl="0"/>
            <a:r>
              <a:rPr lang="en-US" dirty="0"/>
              <a:t>Before incident: portal in idle state</a:t>
            </a:r>
            <a:endParaRPr lang="de-DE" dirty="0"/>
          </a:p>
          <a:p>
            <a:pPr lvl="0"/>
            <a:r>
              <a:rPr lang="en-US" dirty="0"/>
              <a:t>During incident: portal in ongoing state</a:t>
            </a:r>
            <a:endParaRPr lang="de-DE" dirty="0"/>
          </a:p>
          <a:p>
            <a:pPr lvl="1"/>
            <a:r>
              <a:rPr lang="en-US" dirty="0"/>
              <a:t>Create incident site “Incident YYYY.MM.DD ABC” from template</a:t>
            </a:r>
            <a:endParaRPr lang="de-DE" dirty="0"/>
          </a:p>
          <a:p>
            <a:pPr lvl="1"/>
            <a:r>
              <a:rPr lang="en-US" dirty="0"/>
              <a:t>Update default content of incident pages according to situation</a:t>
            </a:r>
            <a:endParaRPr lang="de-DE" dirty="0"/>
          </a:p>
          <a:p>
            <a:pPr lvl="1"/>
            <a:r>
              <a:rPr lang="en-US" dirty="0"/>
              <a:t>Set incident site as landing page</a:t>
            </a:r>
            <a:endParaRPr lang="de-DE" dirty="0"/>
          </a:p>
          <a:p>
            <a:pPr lvl="1"/>
            <a:r>
              <a:rPr lang="en-US" dirty="0"/>
              <a:t>Update default site (switching predefined content) and link to incident site</a:t>
            </a:r>
            <a:endParaRPr lang="de-DE" dirty="0"/>
          </a:p>
          <a:p>
            <a:pPr lvl="1"/>
            <a:r>
              <a:rPr lang="en-US" dirty="0"/>
              <a:t>Add new users, work with tools, …</a:t>
            </a:r>
            <a:endParaRPr lang="de-DE" dirty="0"/>
          </a:p>
          <a:p>
            <a:pPr lvl="0"/>
            <a:r>
              <a:rPr lang="en-US" dirty="0"/>
              <a:t>After incident: portal in idle state</a:t>
            </a:r>
            <a:endParaRPr lang="de-DE" dirty="0"/>
          </a:p>
          <a:p>
            <a:pPr lvl="1"/>
            <a:r>
              <a:rPr lang="en-US" dirty="0"/>
              <a:t>Set default site as landing page</a:t>
            </a:r>
            <a:endParaRPr lang="de-DE" dirty="0"/>
          </a:p>
          <a:p>
            <a:pPr lvl="1"/>
            <a:r>
              <a:rPr lang="en-US" dirty="0"/>
              <a:t>Update default site (switching predefined content)</a:t>
            </a:r>
            <a:endParaRPr lang="de-DE" dirty="0"/>
          </a:p>
          <a:p>
            <a:pPr lvl="1"/>
            <a:r>
              <a:rPr lang="en-US" dirty="0"/>
              <a:t>Update past incidents page</a:t>
            </a:r>
            <a:endParaRPr lang="de-DE" dirty="0"/>
          </a:p>
          <a:p>
            <a:pPr eaLnBrk="1">
              <a:buFontTx/>
              <a:buBlip>
                <a:blip r:embed="rId4"/>
              </a:buBlip>
            </a:pPr>
            <a:endParaRPr lang="de-DE" altLang="de-DE" kern="0" dirty="0" smtClean="0"/>
          </a:p>
        </p:txBody>
      </p:sp>
    </p:spTree>
    <p:extLst>
      <p:ext uri="{BB962C8B-B14F-4D97-AF65-F5344CB8AC3E}">
        <p14:creationId xmlns:p14="http://schemas.microsoft.com/office/powerpoint/2010/main" val="282320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de-DE" altLang="de-DE" smtClean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4825" y="1079500"/>
            <a:ext cx="9067800" cy="4987925"/>
          </a:xfrm>
        </p:spPr>
        <p:txBody>
          <a:bodyPr/>
          <a:lstStyle/>
          <a:p>
            <a:pPr algn="ctr">
              <a:defRPr/>
            </a:pPr>
            <a:endParaRPr lang="en-GB" sz="6000" b="1" dirty="0"/>
          </a:p>
          <a:p>
            <a:pPr algn="ctr">
              <a:defRPr/>
            </a:pPr>
            <a:endParaRPr lang="en-GB" sz="6000" dirty="0"/>
          </a:p>
          <a:p>
            <a:pPr marL="0" indent="0" algn="ctr">
              <a:buFontTx/>
              <a:buNone/>
              <a:defRPr/>
            </a:pPr>
            <a:r>
              <a:rPr lang="en-GB" sz="6000" dirty="0"/>
              <a:t>Questions?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/>
            <a:r>
              <a:rPr lang="de-DE" altLang="de-DE" dirty="0" err="1" smtClean="0"/>
              <a:t>What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is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Analytical </a:t>
            </a:r>
            <a:r>
              <a:rPr lang="de-DE" altLang="de-DE" dirty="0" err="1" smtClean="0"/>
              <a:t>Platform</a:t>
            </a:r>
            <a:r>
              <a:rPr lang="de-DE" altLang="de-DE" dirty="0" smtClean="0"/>
              <a:t>?</a:t>
            </a:r>
            <a:endParaRPr lang="en-GB" altLang="de-DE" dirty="0" smtClean="0"/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360363" y="1079500"/>
            <a:ext cx="9432925" cy="579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21167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Blip>
                <a:blip r:embed="rId3"/>
              </a:buBlip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70000"/>
              <a:buFontTx/>
              <a:buBlip>
                <a:blip r:embed="rId4"/>
              </a:buBlip>
              <a:defRPr sz="2000">
                <a:solidFill>
                  <a:srgbClr val="000000"/>
                </a:solidFill>
                <a:latin typeface="+mn-lt"/>
              </a:defRPr>
            </a:lvl2pPr>
            <a:lvl3pPr marL="11430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Symbol" pitchFamily="18" charset="2"/>
              <a:buChar char="-"/>
              <a:defRPr>
                <a:solidFill>
                  <a:srgbClr val="000000"/>
                </a:solidFill>
                <a:latin typeface="+mn-lt"/>
              </a:defRPr>
            </a:lvl3pPr>
            <a:lvl4pPr marL="16002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1600">
                <a:solidFill>
                  <a:srgbClr val="000000"/>
                </a:solidFill>
                <a:latin typeface="+mn-lt"/>
              </a:defRPr>
            </a:lvl4pPr>
            <a:lvl5pPr marL="20574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5pPr>
            <a:lvl6pPr marL="25146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6pPr>
            <a:lvl7pPr marL="29718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7pPr>
            <a:lvl8pPr marL="34290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8pPr>
            <a:lvl9pPr marL="38862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9pPr>
          </a:lstStyle>
          <a:p>
            <a:pPr lvl="0"/>
            <a:r>
              <a:rPr lang="en-US" dirty="0" smtClean="0"/>
              <a:t>From </a:t>
            </a:r>
            <a:r>
              <a:rPr lang="en-US" dirty="0"/>
              <a:t>technical point of view: w</a:t>
            </a:r>
            <a:r>
              <a:rPr lang="en-US" dirty="0" smtClean="0"/>
              <a:t>eb </a:t>
            </a:r>
            <a:r>
              <a:rPr lang="en-US" dirty="0"/>
              <a:t>based client server application consisting of web client and web server.</a:t>
            </a:r>
            <a:endParaRPr lang="de-DE" dirty="0"/>
          </a:p>
          <a:p>
            <a:pPr lvl="0"/>
            <a:r>
              <a:rPr lang="en-US" dirty="0"/>
              <a:t>Web client: any browser (IE, Firefox, Chrome, Safari, </a:t>
            </a:r>
            <a:r>
              <a:rPr lang="en-US" dirty="0" smtClean="0"/>
              <a:t>…)</a:t>
            </a:r>
          </a:p>
          <a:p>
            <a:pPr lvl="1"/>
            <a:r>
              <a:rPr lang="en-US" dirty="0" smtClean="0"/>
              <a:t>operating </a:t>
            </a:r>
            <a:r>
              <a:rPr lang="en-US" dirty="0"/>
              <a:t>system </a:t>
            </a:r>
            <a:r>
              <a:rPr lang="en-US" dirty="0" smtClean="0"/>
              <a:t>independent</a:t>
            </a:r>
          </a:p>
          <a:p>
            <a:pPr lvl="1"/>
            <a:r>
              <a:rPr lang="en-US" dirty="0" smtClean="0"/>
              <a:t>Java </a:t>
            </a:r>
            <a:r>
              <a:rPr lang="en-US" dirty="0"/>
              <a:t>Script based, no plugins or prerequisites </a:t>
            </a:r>
            <a:r>
              <a:rPr lang="en-US" dirty="0" smtClean="0"/>
              <a:t>required</a:t>
            </a:r>
            <a:endParaRPr lang="de-DE" dirty="0"/>
          </a:p>
          <a:p>
            <a:pPr lvl="0"/>
            <a:r>
              <a:rPr lang="en-US" dirty="0"/>
              <a:t>Web server: </a:t>
            </a:r>
            <a:r>
              <a:rPr lang="en-US" dirty="0" smtClean="0"/>
              <a:t>content management system</a:t>
            </a:r>
          </a:p>
          <a:p>
            <a:pPr lvl="1"/>
            <a:r>
              <a:rPr lang="en-US" dirty="0"/>
              <a:t>Wish list: cheap (free), user management, already providing applications and customized plugins </a:t>
            </a:r>
            <a:endParaRPr lang="en-US" dirty="0" smtClean="0"/>
          </a:p>
          <a:p>
            <a:pPr lvl="1"/>
            <a:r>
              <a:rPr lang="en-US" dirty="0" smtClean="0"/>
              <a:t>Frameworks available, using </a:t>
            </a:r>
            <a:r>
              <a:rPr lang="en-US" dirty="0" err="1" smtClean="0"/>
              <a:t>Liferay</a:t>
            </a:r>
            <a:endParaRPr lang="de-DE" dirty="0"/>
          </a:p>
          <a:p>
            <a:pPr lvl="0"/>
            <a:r>
              <a:rPr lang="en-US" dirty="0"/>
              <a:t>Web server environment: </a:t>
            </a:r>
            <a:r>
              <a:rPr lang="en-US" dirty="0" smtClean="0"/>
              <a:t>PC</a:t>
            </a:r>
          </a:p>
          <a:p>
            <a:pPr lvl="1"/>
            <a:r>
              <a:rPr lang="en-US" dirty="0" smtClean="0"/>
              <a:t>Wish list: low </a:t>
            </a:r>
            <a:r>
              <a:rPr lang="en-US" dirty="0"/>
              <a:t>hardware </a:t>
            </a:r>
            <a:r>
              <a:rPr lang="en-US" dirty="0" smtClean="0"/>
              <a:t>requirements, </a:t>
            </a:r>
            <a:r>
              <a:rPr lang="en-US" dirty="0"/>
              <a:t>cheap (free</a:t>
            </a:r>
            <a:r>
              <a:rPr lang="en-US" dirty="0" smtClean="0"/>
              <a:t>), </a:t>
            </a:r>
            <a:r>
              <a:rPr lang="en-US" dirty="0"/>
              <a:t>widespread </a:t>
            </a:r>
            <a:r>
              <a:rPr lang="en-US" dirty="0" smtClean="0"/>
              <a:t>standard operating system</a:t>
            </a:r>
            <a:endParaRPr lang="de-DE" dirty="0"/>
          </a:p>
          <a:p>
            <a:pPr eaLnBrk="1">
              <a:buFontTx/>
              <a:buBlip>
                <a:blip r:embed="rId5"/>
              </a:buBlip>
            </a:pPr>
            <a:endParaRPr lang="de-DE" altLang="de-DE" kern="0" dirty="0" smtClean="0"/>
          </a:p>
        </p:txBody>
      </p:sp>
    </p:spTree>
    <p:extLst>
      <p:ext uri="{BB962C8B-B14F-4D97-AF65-F5344CB8AC3E}">
        <p14:creationId xmlns:p14="http://schemas.microsoft.com/office/powerpoint/2010/main" val="2424747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2" y="36513"/>
            <a:ext cx="7164411" cy="698500"/>
          </a:xfrm>
        </p:spPr>
        <p:txBody>
          <a:bodyPr/>
          <a:lstStyle/>
          <a:p>
            <a:pPr eaLnBrk="1"/>
            <a:r>
              <a:rPr lang="de-DE" altLang="de-DE" dirty="0" smtClean="0"/>
              <a:t>Web </a:t>
            </a:r>
            <a:r>
              <a:rPr lang="de-DE" altLang="de-DE" dirty="0"/>
              <a:t>S</a:t>
            </a:r>
            <a:r>
              <a:rPr lang="de-DE" altLang="de-DE" dirty="0" smtClean="0"/>
              <a:t>erver Environment</a:t>
            </a:r>
            <a:endParaRPr lang="en-GB" altLang="de-DE" dirty="0" smtClean="0"/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360363" y="1080218"/>
            <a:ext cx="9432925" cy="579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21167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Blip>
                <a:blip r:embed="rId3"/>
              </a:buBlip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70000"/>
              <a:buFontTx/>
              <a:buBlip>
                <a:blip r:embed="rId4"/>
              </a:buBlip>
              <a:defRPr sz="2000">
                <a:solidFill>
                  <a:srgbClr val="000000"/>
                </a:solidFill>
                <a:latin typeface="+mn-lt"/>
              </a:defRPr>
            </a:lvl2pPr>
            <a:lvl3pPr marL="11430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Symbol" pitchFamily="18" charset="2"/>
              <a:buChar char="-"/>
              <a:defRPr>
                <a:solidFill>
                  <a:srgbClr val="000000"/>
                </a:solidFill>
                <a:latin typeface="+mn-lt"/>
              </a:defRPr>
            </a:lvl3pPr>
            <a:lvl4pPr marL="16002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1600">
                <a:solidFill>
                  <a:srgbClr val="000000"/>
                </a:solidFill>
                <a:latin typeface="+mn-lt"/>
              </a:defRPr>
            </a:lvl4pPr>
            <a:lvl5pPr marL="20574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5pPr>
            <a:lvl6pPr marL="25146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6pPr>
            <a:lvl7pPr marL="29718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7pPr>
            <a:lvl8pPr marL="34290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8pPr>
            <a:lvl9pPr marL="38862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9pPr>
          </a:lstStyle>
          <a:p>
            <a:pPr lvl="0"/>
            <a:r>
              <a:rPr lang="de-DE" altLang="de-DE" dirty="0" smtClean="0"/>
              <a:t>PREPARE </a:t>
            </a:r>
            <a:r>
              <a:rPr lang="de-DE" altLang="de-DE" dirty="0" err="1" smtClean="0"/>
              <a:t>system</a:t>
            </a:r>
            <a:endParaRPr lang="de-DE" altLang="de-DE" dirty="0" smtClean="0"/>
          </a:p>
          <a:p>
            <a:pPr lvl="0"/>
            <a:r>
              <a:rPr lang="en-US" dirty="0" smtClean="0"/>
              <a:t>Virtual </a:t>
            </a:r>
            <a:r>
              <a:rPr lang="en-US" dirty="0"/>
              <a:t>machine </a:t>
            </a:r>
            <a:r>
              <a:rPr lang="en-US" dirty="0" smtClean="0"/>
              <a:t>using </a:t>
            </a:r>
            <a:r>
              <a:rPr lang="en-US" dirty="0" err="1" smtClean="0"/>
              <a:t>VirtualBox</a:t>
            </a:r>
            <a:r>
              <a:rPr lang="en-US" dirty="0" smtClean="0"/>
              <a:t> </a:t>
            </a:r>
            <a:r>
              <a:rPr lang="en-US" dirty="0"/>
              <a:t>(emulated PC)</a:t>
            </a:r>
            <a:endParaRPr lang="de-DE" dirty="0"/>
          </a:p>
          <a:p>
            <a:r>
              <a:rPr lang="en-US" dirty="0" smtClean="0"/>
              <a:t>Simplifies installation: just distribution</a:t>
            </a:r>
            <a:endParaRPr lang="de-DE" dirty="0"/>
          </a:p>
          <a:p>
            <a:pPr lvl="0"/>
            <a:r>
              <a:rPr lang="en-US" dirty="0" smtClean="0"/>
              <a:t>Host either </a:t>
            </a:r>
            <a:r>
              <a:rPr lang="en-US" dirty="0"/>
              <a:t>Windows, Linux, or Mac machine</a:t>
            </a:r>
            <a:endParaRPr lang="de-DE" dirty="0"/>
          </a:p>
          <a:p>
            <a:pPr lvl="0"/>
            <a:r>
              <a:rPr lang="en-US" dirty="0" smtClean="0"/>
              <a:t>Guest using Ubuntu </a:t>
            </a:r>
            <a:r>
              <a:rPr lang="en-US" dirty="0"/>
              <a:t>14.04 </a:t>
            </a:r>
            <a:r>
              <a:rPr lang="en-US" dirty="0" smtClean="0"/>
              <a:t>LTS as operating system</a:t>
            </a:r>
            <a:endParaRPr lang="de-DE" dirty="0"/>
          </a:p>
          <a:p>
            <a:pPr lvl="0"/>
            <a:r>
              <a:rPr lang="en-US" dirty="0"/>
              <a:t>Server version: no graphical user interface </a:t>
            </a:r>
            <a:r>
              <a:rPr lang="en-US" dirty="0" smtClean="0"/>
              <a:t>but console only</a:t>
            </a:r>
            <a:endParaRPr lang="de-DE" dirty="0"/>
          </a:p>
          <a:p>
            <a:pPr lvl="0"/>
            <a:r>
              <a:rPr lang="en-US" dirty="0"/>
              <a:t>Two general users: prepare and sysadmin</a:t>
            </a:r>
            <a:endParaRPr lang="de-DE" dirty="0"/>
          </a:p>
          <a:p>
            <a:r>
              <a:rPr lang="en-US" dirty="0" smtClean="0"/>
              <a:t>Many </a:t>
            </a:r>
            <a:r>
              <a:rPr lang="en-US" dirty="0"/>
              <a:t>Services</a:t>
            </a:r>
            <a:endParaRPr lang="de-DE" altLang="de-DE" kern="0" dirty="0" smtClean="0"/>
          </a:p>
        </p:txBody>
      </p:sp>
    </p:spTree>
    <p:extLst>
      <p:ext uri="{BB962C8B-B14F-4D97-AF65-F5344CB8AC3E}">
        <p14:creationId xmlns:p14="http://schemas.microsoft.com/office/powerpoint/2010/main" val="354101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Access Structure and Services</a:t>
            </a:r>
            <a:endParaRPr lang="en-GB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2" y="1259556"/>
            <a:ext cx="8892603" cy="5292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89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dirty="0" smtClean="0"/>
              <a:t>Installation and Access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60363" y="1079500"/>
            <a:ext cx="9432925" cy="579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21167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Blip>
                <a:blip r:embed="rId2"/>
              </a:buBlip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70000"/>
              <a:buFontTx/>
              <a:buBlip>
                <a:blip r:embed="rId3"/>
              </a:buBlip>
              <a:defRPr sz="2000">
                <a:solidFill>
                  <a:srgbClr val="000000"/>
                </a:solidFill>
                <a:latin typeface="+mn-lt"/>
              </a:defRPr>
            </a:lvl2pPr>
            <a:lvl3pPr marL="11430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Symbol" pitchFamily="18" charset="2"/>
              <a:buChar char="-"/>
              <a:defRPr>
                <a:solidFill>
                  <a:srgbClr val="000000"/>
                </a:solidFill>
                <a:latin typeface="+mn-lt"/>
              </a:defRPr>
            </a:lvl3pPr>
            <a:lvl4pPr marL="16002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1600">
                <a:solidFill>
                  <a:srgbClr val="000000"/>
                </a:solidFill>
                <a:latin typeface="+mn-lt"/>
              </a:defRPr>
            </a:lvl4pPr>
            <a:lvl5pPr marL="20574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5pPr>
            <a:lvl6pPr marL="25146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6pPr>
            <a:lvl7pPr marL="29718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7pPr>
            <a:lvl8pPr marL="34290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8pPr>
            <a:lvl9pPr marL="38862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9pPr>
          </a:lstStyle>
          <a:p>
            <a:pPr eaLnBrk="1">
              <a:buFontTx/>
              <a:buBlip>
                <a:blip r:embed="rId4"/>
              </a:buBlip>
            </a:pPr>
            <a:r>
              <a:rPr lang="de-DE" altLang="de-DE" kern="0" dirty="0" err="1" smtClean="0"/>
              <a:t>Install</a:t>
            </a:r>
            <a:r>
              <a:rPr lang="de-DE" altLang="de-DE" kern="0" dirty="0" smtClean="0"/>
              <a:t> </a:t>
            </a:r>
            <a:r>
              <a:rPr lang="de-DE" altLang="de-DE" kern="0" dirty="0" err="1" smtClean="0"/>
              <a:t>VirtualBox</a:t>
            </a:r>
            <a:r>
              <a:rPr lang="de-DE" altLang="de-DE" kern="0" dirty="0" smtClean="0"/>
              <a:t> on host </a:t>
            </a:r>
            <a:r>
              <a:rPr lang="en-US" dirty="0"/>
              <a:t>your.hostname.net</a:t>
            </a:r>
            <a:endParaRPr lang="de-DE" altLang="de-DE" kern="0" dirty="0" smtClean="0"/>
          </a:p>
          <a:p>
            <a:pPr lvl="1" eaLnBrk="1">
              <a:buFontTx/>
              <a:buBlip>
                <a:blip r:embed="rId4"/>
              </a:buBlip>
            </a:pPr>
            <a:r>
              <a:rPr lang="en-US" altLang="de-DE" kern="0" dirty="0" smtClean="0"/>
              <a:t>Windows </a:t>
            </a:r>
            <a:r>
              <a:rPr lang="en-US" altLang="de-DE" kern="0" dirty="0" err="1" smtClean="0"/>
              <a:t>excutable</a:t>
            </a:r>
            <a:endParaRPr lang="en-US" altLang="de-DE" kern="0" dirty="0" smtClean="0"/>
          </a:p>
          <a:p>
            <a:pPr lvl="1" eaLnBrk="1">
              <a:buFontTx/>
              <a:buBlip>
                <a:blip r:embed="rId4"/>
              </a:buBlip>
            </a:pPr>
            <a:r>
              <a:rPr lang="en-US" altLang="de-DE" kern="0" dirty="0" smtClean="0"/>
              <a:t>Linux download or repository</a:t>
            </a:r>
            <a:endParaRPr lang="de-DE" altLang="de-DE" kern="0" dirty="0" smtClean="0"/>
          </a:p>
          <a:p>
            <a:pPr eaLnBrk="1">
              <a:buFontTx/>
              <a:buBlip>
                <a:blip r:embed="rId4"/>
              </a:buBlip>
            </a:pPr>
            <a:r>
              <a:rPr lang="en-US" altLang="de-DE" kern="0" dirty="0" smtClean="0"/>
              <a:t>Installation Analytical Platform</a:t>
            </a:r>
          </a:p>
          <a:p>
            <a:pPr lvl="1"/>
            <a:r>
              <a:rPr lang="en-US" dirty="0"/>
              <a:t>Distributed as OVA (Open Virtual Archive)</a:t>
            </a:r>
            <a:endParaRPr lang="de-DE" dirty="0"/>
          </a:p>
          <a:p>
            <a:pPr lvl="1"/>
            <a:r>
              <a:rPr lang="en-US" dirty="0"/>
              <a:t>Import OVA in </a:t>
            </a:r>
            <a:r>
              <a:rPr lang="en-US" dirty="0" err="1" smtClean="0"/>
              <a:t>VirtualBox</a:t>
            </a:r>
            <a:endParaRPr lang="en-US" altLang="de-DE" kern="0" dirty="0" smtClean="0"/>
          </a:p>
          <a:p>
            <a:pPr lvl="0"/>
            <a:r>
              <a:rPr lang="en-US" dirty="0" smtClean="0"/>
              <a:t>From GUI: start, stop</a:t>
            </a:r>
            <a:r>
              <a:rPr lang="en-US" smtClean="0"/>
              <a:t>, pause or </a:t>
            </a:r>
            <a:r>
              <a:rPr lang="en-US" dirty="0" smtClean="0"/>
              <a:t>sleep </a:t>
            </a:r>
            <a:r>
              <a:rPr lang="en-US" dirty="0"/>
              <a:t>PREPARE </a:t>
            </a:r>
            <a:r>
              <a:rPr lang="en-US" dirty="0" smtClean="0"/>
              <a:t>system</a:t>
            </a:r>
            <a:endParaRPr lang="de-DE" dirty="0"/>
          </a:p>
          <a:p>
            <a:pPr lvl="0"/>
            <a:r>
              <a:rPr lang="en-US" dirty="0"/>
              <a:t>Navigate browser </a:t>
            </a:r>
            <a:r>
              <a:rPr lang="en-US" dirty="0" smtClean="0"/>
              <a:t>to http://your.hostname.net:40080</a:t>
            </a:r>
          </a:p>
          <a:p>
            <a:pPr lvl="0"/>
            <a:r>
              <a:rPr lang="en-US" dirty="0" smtClean="0"/>
              <a:t>Default system users: prepare and sysadmin</a:t>
            </a:r>
          </a:p>
          <a:p>
            <a:pPr lvl="0"/>
            <a:r>
              <a:rPr lang="en-US" dirty="0" smtClean="0"/>
              <a:t>System </a:t>
            </a:r>
            <a:r>
              <a:rPr lang="en-US" dirty="0"/>
              <a:t>management by </a:t>
            </a:r>
            <a:r>
              <a:rPr lang="en-US" dirty="0" err="1" smtClean="0"/>
              <a:t>ssh</a:t>
            </a:r>
            <a:r>
              <a:rPr lang="en-US" dirty="0" smtClean="0"/>
              <a:t> sysadmin@</a:t>
            </a:r>
            <a:r>
              <a:rPr lang="en-US" dirty="0"/>
              <a:t>your.hostname.net</a:t>
            </a:r>
            <a:r>
              <a:rPr lang="en-US" dirty="0" smtClean="0"/>
              <a:t>:40022</a:t>
            </a:r>
            <a:endParaRPr lang="de-DE" dirty="0"/>
          </a:p>
          <a:p>
            <a:pPr marL="0" indent="0" eaLnBrk="1">
              <a:buNone/>
            </a:pPr>
            <a:endParaRPr lang="de-DE" altLang="de-DE" kern="0" dirty="0" smtClean="0"/>
          </a:p>
        </p:txBody>
      </p:sp>
    </p:spTree>
    <p:extLst>
      <p:ext uri="{BB962C8B-B14F-4D97-AF65-F5344CB8AC3E}">
        <p14:creationId xmlns:p14="http://schemas.microsoft.com/office/powerpoint/2010/main" val="102410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Web Server</a:t>
            </a:r>
            <a:endParaRPr lang="en-GB" altLang="de-DE" dirty="0" smtClean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60363" y="1079500"/>
            <a:ext cx="9432925" cy="579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21167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Blip>
                <a:blip r:embed="rId2"/>
              </a:buBlip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70000"/>
              <a:buFontTx/>
              <a:buBlip>
                <a:blip r:embed="rId3"/>
              </a:buBlip>
              <a:defRPr sz="2000">
                <a:solidFill>
                  <a:srgbClr val="000000"/>
                </a:solidFill>
                <a:latin typeface="+mn-lt"/>
              </a:defRPr>
            </a:lvl2pPr>
            <a:lvl3pPr marL="11430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Symbol" pitchFamily="18" charset="2"/>
              <a:buChar char="-"/>
              <a:defRPr>
                <a:solidFill>
                  <a:srgbClr val="000000"/>
                </a:solidFill>
                <a:latin typeface="+mn-lt"/>
              </a:defRPr>
            </a:lvl3pPr>
            <a:lvl4pPr marL="16002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1600">
                <a:solidFill>
                  <a:srgbClr val="000000"/>
                </a:solidFill>
                <a:latin typeface="+mn-lt"/>
              </a:defRPr>
            </a:lvl4pPr>
            <a:lvl5pPr marL="20574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5pPr>
            <a:lvl6pPr marL="25146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6pPr>
            <a:lvl7pPr marL="29718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7pPr>
            <a:lvl8pPr marL="34290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8pPr>
            <a:lvl9pPr marL="38862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9pPr>
          </a:lstStyle>
          <a:p>
            <a:pPr lvl="0"/>
            <a:r>
              <a:rPr lang="en-US" dirty="0" smtClean="0"/>
              <a:t>PREPARE portal</a:t>
            </a:r>
          </a:p>
          <a:p>
            <a:pPr lvl="0"/>
            <a:r>
              <a:rPr lang="en-US" dirty="0" smtClean="0"/>
              <a:t>Content </a:t>
            </a:r>
            <a:r>
              <a:rPr lang="en-US" dirty="0"/>
              <a:t>management system: </a:t>
            </a:r>
            <a:r>
              <a:rPr lang="en-US" dirty="0" err="1"/>
              <a:t>Liferay</a:t>
            </a:r>
            <a:r>
              <a:rPr lang="en-US" dirty="0"/>
              <a:t> Community Edition (free)</a:t>
            </a:r>
            <a:endParaRPr lang="de-DE" dirty="0"/>
          </a:p>
          <a:p>
            <a:pPr lvl="0"/>
            <a:r>
              <a:rPr lang="en-US" dirty="0"/>
              <a:t>User and role management</a:t>
            </a:r>
            <a:endParaRPr lang="de-DE" dirty="0"/>
          </a:p>
          <a:p>
            <a:pPr lvl="0"/>
            <a:r>
              <a:rPr lang="en-US" dirty="0"/>
              <a:t>Portal, Site, and Page management</a:t>
            </a:r>
            <a:endParaRPr lang="de-DE" dirty="0"/>
          </a:p>
          <a:p>
            <a:pPr lvl="0"/>
            <a:r>
              <a:rPr lang="en-US" dirty="0"/>
              <a:t>Out of the box portlets like Wiki, Forum, …</a:t>
            </a:r>
            <a:endParaRPr lang="de-DE" dirty="0"/>
          </a:p>
          <a:p>
            <a:pPr lvl="0"/>
            <a:r>
              <a:rPr lang="en-US" dirty="0"/>
              <a:t>Extensible by custom portlets </a:t>
            </a:r>
            <a:r>
              <a:rPr lang="en-US" dirty="0" smtClean="0"/>
              <a:t>(e.g. web </a:t>
            </a:r>
            <a:r>
              <a:rPr lang="en-US" dirty="0"/>
              <a:t>crawler</a:t>
            </a:r>
            <a:r>
              <a:rPr lang="en-US" dirty="0" smtClean="0"/>
              <a:t>)</a:t>
            </a:r>
          </a:p>
          <a:p>
            <a:pPr lvl="0"/>
            <a:r>
              <a:rPr lang="en-US" dirty="0" smtClean="0"/>
              <a:t>Extensible by web applications (e.g. historic analysis)</a:t>
            </a:r>
            <a:endParaRPr lang="de-DE" dirty="0"/>
          </a:p>
          <a:p>
            <a:pPr eaLnBrk="1">
              <a:buFontTx/>
              <a:buBlip>
                <a:blip r:embed="rId4"/>
              </a:buBlip>
            </a:pPr>
            <a:endParaRPr lang="en-US" altLang="de-DE" kern="0" dirty="0" smtClean="0"/>
          </a:p>
          <a:p>
            <a:pPr marL="0" indent="0" eaLnBrk="1">
              <a:buNone/>
            </a:pPr>
            <a:endParaRPr lang="de-DE" altLang="de-DE" kern="0" dirty="0" smtClean="0"/>
          </a:p>
        </p:txBody>
      </p:sp>
    </p:spTree>
    <p:extLst>
      <p:ext uri="{BB962C8B-B14F-4D97-AF65-F5344CB8AC3E}">
        <p14:creationId xmlns:p14="http://schemas.microsoft.com/office/powerpoint/2010/main" val="2569323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/>
            <a:r>
              <a:rPr lang="de-DE" altLang="de-DE" dirty="0" smtClean="0"/>
              <a:t>Users </a:t>
            </a:r>
            <a:r>
              <a:rPr lang="de-DE" altLang="de-DE" dirty="0" err="1" smtClean="0"/>
              <a:t>and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Roles</a:t>
            </a:r>
            <a:endParaRPr lang="en-GB" altLang="de-DE" dirty="0" smtClean="0"/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360363" y="1079500"/>
            <a:ext cx="9432925" cy="579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21167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Blip>
                <a:blip r:embed="rId3"/>
              </a:buBlip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70000"/>
              <a:buFontTx/>
              <a:buBlip>
                <a:blip r:embed="rId4"/>
              </a:buBlip>
              <a:defRPr sz="2000">
                <a:solidFill>
                  <a:srgbClr val="000000"/>
                </a:solidFill>
                <a:latin typeface="+mn-lt"/>
              </a:defRPr>
            </a:lvl2pPr>
            <a:lvl3pPr marL="11430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Symbol" pitchFamily="18" charset="2"/>
              <a:buChar char="-"/>
              <a:defRPr>
                <a:solidFill>
                  <a:srgbClr val="000000"/>
                </a:solidFill>
                <a:latin typeface="+mn-lt"/>
              </a:defRPr>
            </a:lvl3pPr>
            <a:lvl4pPr marL="16002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1600">
                <a:solidFill>
                  <a:srgbClr val="000000"/>
                </a:solidFill>
                <a:latin typeface="+mn-lt"/>
              </a:defRPr>
            </a:lvl4pPr>
            <a:lvl5pPr marL="20574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5pPr>
            <a:lvl6pPr marL="25146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6pPr>
            <a:lvl7pPr marL="29718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7pPr>
            <a:lvl8pPr marL="34290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8pPr>
            <a:lvl9pPr marL="38862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9pPr>
          </a:lstStyle>
          <a:p>
            <a:pPr lvl="0"/>
            <a:r>
              <a:rPr lang="en-US" dirty="0" smtClean="0"/>
              <a:t>Users define identities</a:t>
            </a:r>
            <a:endParaRPr lang="de-DE" dirty="0"/>
          </a:p>
          <a:p>
            <a:pPr lvl="0"/>
            <a:r>
              <a:rPr lang="en-US" dirty="0"/>
              <a:t>To impersonate user: </a:t>
            </a:r>
            <a:r>
              <a:rPr lang="en-US" dirty="0" smtClean="0"/>
              <a:t>login required</a:t>
            </a:r>
            <a:endParaRPr lang="de-DE" dirty="0"/>
          </a:p>
          <a:p>
            <a:pPr lvl="0"/>
            <a:r>
              <a:rPr lang="en-US" dirty="0"/>
              <a:t>Roles define views and rights</a:t>
            </a:r>
            <a:endParaRPr lang="de-DE" dirty="0"/>
          </a:p>
          <a:p>
            <a:pPr lvl="0"/>
            <a:r>
              <a:rPr lang="en-US" dirty="0"/>
              <a:t>User can have different roles</a:t>
            </a:r>
            <a:endParaRPr lang="de-DE" dirty="0"/>
          </a:p>
          <a:p>
            <a:pPr lvl="0"/>
            <a:r>
              <a:rPr lang="en-US" dirty="0" smtClean="0"/>
              <a:t>3 </a:t>
            </a:r>
            <a:r>
              <a:rPr lang="en-US" dirty="0"/>
              <a:t>different roles of </a:t>
            </a:r>
            <a:r>
              <a:rPr lang="en-US" dirty="0" smtClean="0"/>
              <a:t>users for the Analytical Platform</a:t>
            </a:r>
            <a:endParaRPr lang="de-DE" dirty="0"/>
          </a:p>
          <a:p>
            <a:pPr lvl="1"/>
            <a:r>
              <a:rPr lang="en-US" dirty="0" smtClean="0"/>
              <a:t>Community user: same </a:t>
            </a:r>
            <a:r>
              <a:rPr lang="en-US" dirty="0"/>
              <a:t>as </a:t>
            </a:r>
            <a:r>
              <a:rPr lang="en-US" dirty="0" smtClean="0"/>
              <a:t>Guest </a:t>
            </a:r>
            <a:r>
              <a:rPr lang="en-US" dirty="0"/>
              <a:t>respectively </a:t>
            </a:r>
            <a:r>
              <a:rPr lang="en-US" dirty="0" smtClean="0"/>
              <a:t>default for no login, can only edit content in forum and wiki</a:t>
            </a:r>
            <a:endParaRPr lang="de-DE" dirty="0"/>
          </a:p>
          <a:p>
            <a:pPr lvl="1"/>
            <a:r>
              <a:rPr lang="en-US" dirty="0" smtClean="0"/>
              <a:t>Expert user: </a:t>
            </a:r>
            <a:r>
              <a:rPr lang="en-US" dirty="0"/>
              <a:t>can use tools and change content</a:t>
            </a:r>
            <a:endParaRPr lang="de-DE" dirty="0"/>
          </a:p>
          <a:p>
            <a:pPr lvl="1"/>
            <a:r>
              <a:rPr lang="en-US" dirty="0" smtClean="0"/>
              <a:t>Administrator: </a:t>
            </a:r>
            <a:r>
              <a:rPr lang="en-US" dirty="0"/>
              <a:t>can change everything including </a:t>
            </a:r>
            <a:r>
              <a:rPr lang="en-US" dirty="0" smtClean="0"/>
              <a:t>structures, </a:t>
            </a:r>
            <a:r>
              <a:rPr lang="en-US" dirty="0"/>
              <a:t>users, roles</a:t>
            </a:r>
            <a:endParaRPr lang="de-DE" dirty="0"/>
          </a:p>
          <a:p>
            <a:r>
              <a:rPr lang="en-US" dirty="0"/>
              <a:t>5 users for </a:t>
            </a:r>
            <a:r>
              <a:rPr lang="en-US" dirty="0" smtClean="0"/>
              <a:t>general testing: </a:t>
            </a:r>
            <a:r>
              <a:rPr lang="en-US" dirty="0"/>
              <a:t>2 community, 2 expert, 1 </a:t>
            </a:r>
            <a:r>
              <a:rPr lang="en-US" dirty="0" smtClean="0"/>
              <a:t>admin</a:t>
            </a:r>
          </a:p>
          <a:p>
            <a:r>
              <a:rPr lang="en-US" altLang="de-DE" kern="0" dirty="0" smtClean="0"/>
              <a:t>9 users for workshop: </a:t>
            </a:r>
            <a:r>
              <a:rPr lang="en-US" altLang="de-DE" kern="0" dirty="0" err="1" smtClean="0"/>
              <a:t>sourceterm</a:t>
            </a:r>
            <a:r>
              <a:rPr lang="en-US" altLang="de-DE" kern="0" dirty="0" smtClean="0"/>
              <a:t>(1-3), decision(1-3), other(1-3)</a:t>
            </a:r>
            <a:endParaRPr lang="de-DE" altLang="de-DE" kern="0" dirty="0" smtClean="0"/>
          </a:p>
        </p:txBody>
      </p:sp>
    </p:spTree>
    <p:extLst>
      <p:ext uri="{BB962C8B-B14F-4D97-AF65-F5344CB8AC3E}">
        <p14:creationId xmlns:p14="http://schemas.microsoft.com/office/powerpoint/2010/main" val="1835999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Portal Structure</a:t>
            </a:r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5976" y="1043534"/>
            <a:ext cx="6120680" cy="575091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5975" y="1043532"/>
            <a:ext cx="6120681" cy="5750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477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360363" y="1079500"/>
            <a:ext cx="9432925" cy="579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21167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Blip>
                <a:blip r:embed="rId2"/>
              </a:buBlip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70000"/>
              <a:buFontTx/>
              <a:buBlip>
                <a:blip r:embed="rId3"/>
              </a:buBlip>
              <a:defRPr sz="2000">
                <a:solidFill>
                  <a:srgbClr val="000000"/>
                </a:solidFill>
                <a:latin typeface="+mn-lt"/>
              </a:defRPr>
            </a:lvl2pPr>
            <a:lvl3pPr marL="11430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Symbol" pitchFamily="18" charset="2"/>
              <a:buChar char="-"/>
              <a:defRPr>
                <a:solidFill>
                  <a:srgbClr val="000000"/>
                </a:solidFill>
                <a:latin typeface="+mn-lt"/>
              </a:defRPr>
            </a:lvl3pPr>
            <a:lvl4pPr marL="16002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1600">
                <a:solidFill>
                  <a:srgbClr val="000000"/>
                </a:solidFill>
                <a:latin typeface="+mn-lt"/>
              </a:defRPr>
            </a:lvl4pPr>
            <a:lvl5pPr marL="20574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5pPr>
            <a:lvl6pPr marL="25146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6pPr>
            <a:lvl7pPr marL="29718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7pPr>
            <a:lvl8pPr marL="34290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8pPr>
            <a:lvl9pPr marL="38862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9pPr>
          </a:lstStyle>
          <a:p>
            <a:pPr eaLnBrk="1">
              <a:buFontTx/>
              <a:buBlip>
                <a:blip r:embed="rId4"/>
              </a:buBlip>
            </a:pPr>
            <a:r>
              <a:rPr lang="de-DE" altLang="de-DE" kern="0" dirty="0" err="1" smtClean="0"/>
              <a:t>Idle</a:t>
            </a:r>
            <a:r>
              <a:rPr lang="de-DE" altLang="de-DE" kern="0" dirty="0" smtClean="0"/>
              <a:t> </a:t>
            </a:r>
            <a:r>
              <a:rPr lang="de-DE" altLang="de-DE" kern="0" dirty="0" err="1" smtClean="0"/>
              <a:t>state</a:t>
            </a:r>
            <a:r>
              <a:rPr lang="de-DE" altLang="de-DE" kern="0" dirty="0" smtClean="0"/>
              <a:t>: </a:t>
            </a:r>
            <a:r>
              <a:rPr lang="de-DE" altLang="de-DE" kern="0" dirty="0" err="1" smtClean="0"/>
              <a:t>no</a:t>
            </a:r>
            <a:r>
              <a:rPr lang="de-DE" altLang="de-DE" kern="0" dirty="0" smtClean="0"/>
              <a:t> </a:t>
            </a:r>
            <a:r>
              <a:rPr lang="de-DE" altLang="de-DE" kern="0" dirty="0" err="1" smtClean="0"/>
              <a:t>incident</a:t>
            </a:r>
            <a:r>
              <a:rPr lang="de-DE" altLang="de-DE" kern="0" dirty="0" smtClean="0"/>
              <a:t> </a:t>
            </a:r>
            <a:r>
              <a:rPr lang="de-DE" altLang="de-DE" kern="0" dirty="0" err="1" smtClean="0"/>
              <a:t>active</a:t>
            </a:r>
            <a:r>
              <a:rPr lang="de-DE" altLang="de-DE" kern="0" dirty="0" smtClean="0"/>
              <a:t>, </a:t>
            </a:r>
            <a:r>
              <a:rPr lang="de-DE" altLang="de-DE" kern="0" dirty="0" err="1" smtClean="0"/>
              <a:t>default</a:t>
            </a:r>
            <a:r>
              <a:rPr lang="de-DE" altLang="de-DE" kern="0" dirty="0" smtClean="0"/>
              <a:t> </a:t>
            </a:r>
            <a:r>
              <a:rPr lang="de-DE" altLang="de-DE" kern="0" dirty="0" err="1" smtClean="0"/>
              <a:t>view</a:t>
            </a:r>
            <a:r>
              <a:rPr lang="de-DE" altLang="de-DE" kern="0" dirty="0" smtClean="0"/>
              <a:t> on </a:t>
            </a:r>
            <a:r>
              <a:rPr lang="de-DE" altLang="de-DE" kern="0" dirty="0" err="1" smtClean="0"/>
              <a:t>general</a:t>
            </a:r>
            <a:r>
              <a:rPr lang="de-DE" altLang="de-DE" kern="0" dirty="0" smtClean="0"/>
              <a:t> </a:t>
            </a:r>
            <a:r>
              <a:rPr lang="de-DE" altLang="de-DE" kern="0" dirty="0" err="1" smtClean="0"/>
              <a:t>information</a:t>
            </a:r>
            <a:endParaRPr lang="de-DE" altLang="de-DE" kern="0" dirty="0" smtClean="0"/>
          </a:p>
          <a:p>
            <a:pPr eaLnBrk="1">
              <a:buBlip>
                <a:blip r:embed="rId4"/>
              </a:buBlip>
            </a:pPr>
            <a:r>
              <a:rPr lang="de-DE" altLang="de-DE" kern="0" dirty="0" err="1" smtClean="0"/>
              <a:t>Ongoing</a:t>
            </a:r>
            <a:r>
              <a:rPr lang="de-DE" altLang="de-DE" kern="0" dirty="0" smtClean="0"/>
              <a:t> </a:t>
            </a:r>
            <a:r>
              <a:rPr lang="de-DE" altLang="de-DE" kern="0" dirty="0" err="1" smtClean="0"/>
              <a:t>state</a:t>
            </a:r>
            <a:r>
              <a:rPr lang="de-DE" altLang="de-DE" kern="0" dirty="0"/>
              <a:t>: </a:t>
            </a:r>
            <a:r>
              <a:rPr lang="de-DE" altLang="de-DE" kern="0" dirty="0" err="1" smtClean="0"/>
              <a:t>incident</a:t>
            </a:r>
            <a:r>
              <a:rPr lang="de-DE" altLang="de-DE" kern="0" dirty="0" smtClean="0"/>
              <a:t> </a:t>
            </a:r>
            <a:r>
              <a:rPr lang="de-DE" altLang="de-DE" kern="0" dirty="0" err="1"/>
              <a:t>active</a:t>
            </a:r>
            <a:r>
              <a:rPr lang="de-DE" altLang="de-DE" kern="0" dirty="0"/>
              <a:t>, </a:t>
            </a:r>
            <a:r>
              <a:rPr lang="de-DE" altLang="de-DE" kern="0" dirty="0" err="1"/>
              <a:t>default</a:t>
            </a:r>
            <a:r>
              <a:rPr lang="de-DE" altLang="de-DE" kern="0" dirty="0"/>
              <a:t> </a:t>
            </a:r>
            <a:r>
              <a:rPr lang="de-DE" altLang="de-DE" kern="0" dirty="0" err="1"/>
              <a:t>view</a:t>
            </a:r>
            <a:r>
              <a:rPr lang="de-DE" altLang="de-DE" kern="0" dirty="0"/>
              <a:t> </a:t>
            </a:r>
            <a:r>
              <a:rPr lang="de-DE" altLang="de-DE" kern="0" dirty="0" err="1" smtClean="0"/>
              <a:t>incident</a:t>
            </a:r>
            <a:r>
              <a:rPr lang="de-DE" altLang="de-DE" kern="0" dirty="0" smtClean="0"/>
              <a:t> </a:t>
            </a:r>
            <a:r>
              <a:rPr lang="de-DE" altLang="de-DE" kern="0" dirty="0" err="1" smtClean="0"/>
              <a:t>related</a:t>
            </a:r>
            <a:endParaRPr lang="de-DE" altLang="de-DE" kern="0" dirty="0"/>
          </a:p>
          <a:p>
            <a:pPr eaLnBrk="1">
              <a:buFontTx/>
              <a:buBlip>
                <a:blip r:embed="rId4"/>
              </a:buBlip>
            </a:pPr>
            <a:endParaRPr lang="de-DE" altLang="de-DE" kern="0" dirty="0" smtClean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64" y="1079500"/>
            <a:ext cx="9319182" cy="5824488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82" y="3203773"/>
            <a:ext cx="5070730" cy="3169206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792" y="1089322"/>
            <a:ext cx="9374187" cy="5858867"/>
          </a:xfrm>
          <a:prstGeom prst="rect">
            <a:avLst/>
          </a:prstGeom>
        </p:spPr>
      </p:pic>
      <p:sp>
        <p:nvSpPr>
          <p:cNvPr id="3584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dirty="0" smtClean="0"/>
              <a:t>Portal States</a:t>
            </a: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272" y="3203773"/>
            <a:ext cx="5053707" cy="315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866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5877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5877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NERIS-TP</Template>
  <TotalTime>52</TotalTime>
  <Words>819</Words>
  <Application>Microsoft Office PowerPoint</Application>
  <PresentationFormat>Vlastná</PresentationFormat>
  <Paragraphs>138</Paragraphs>
  <Slides>19</Slides>
  <Notes>5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19</vt:i4>
      </vt:variant>
    </vt:vector>
  </HeadingPairs>
  <TitlesOfParts>
    <vt:vector size="20" baseType="lpstr">
      <vt:lpstr>Standarddesign</vt:lpstr>
      <vt:lpstr>Prezentácia programu PowerPoint</vt:lpstr>
      <vt:lpstr>What is the Analytical Platform?</vt:lpstr>
      <vt:lpstr>Web Server Environment</vt:lpstr>
      <vt:lpstr>Access Structure and Services</vt:lpstr>
      <vt:lpstr>Installation and Access</vt:lpstr>
      <vt:lpstr>Web Server</vt:lpstr>
      <vt:lpstr>Users and Roles</vt:lpstr>
      <vt:lpstr>Portal Structure</vt:lpstr>
      <vt:lpstr>Portal States</vt:lpstr>
      <vt:lpstr>Backup and Updates</vt:lpstr>
      <vt:lpstr>Tools</vt:lpstr>
      <vt:lpstr>Tools – Virtual Meeting Room</vt:lpstr>
      <vt:lpstr>Tools – Historic Analysis</vt:lpstr>
      <vt:lpstr>Tools – Incident Manager</vt:lpstr>
      <vt:lpstr>Tools – Decision Support</vt:lpstr>
      <vt:lpstr>Tools - Library</vt:lpstr>
      <vt:lpstr>Tools – Web Crawler</vt:lpstr>
      <vt:lpstr>Workflow</vt:lpstr>
      <vt:lpstr>Prezentácia programu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NERIS-TP</dc:title>
  <dc:creator>Tim Mueller</dc:creator>
  <cp:lastModifiedBy>Ďúranová Tatiana, 200</cp:lastModifiedBy>
  <cp:revision>133</cp:revision>
  <cp:lastPrinted>1601-01-01T00:00:00Z</cp:lastPrinted>
  <dcterms:created xsi:type="dcterms:W3CDTF">2011-02-09T16:02:23Z</dcterms:created>
  <dcterms:modified xsi:type="dcterms:W3CDTF">2016-01-18T10:33:37Z</dcterms:modified>
</cp:coreProperties>
</file>