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sldIdLst>
    <p:sldId id="288" r:id="rId2"/>
    <p:sldId id="325" r:id="rId3"/>
    <p:sldId id="333" r:id="rId4"/>
    <p:sldId id="355" r:id="rId5"/>
    <p:sldId id="356" r:id="rId6"/>
    <p:sldId id="357" r:id="rId7"/>
    <p:sldId id="353" r:id="rId8"/>
    <p:sldId id="354" r:id="rId9"/>
    <p:sldId id="358" r:id="rId10"/>
    <p:sldId id="366" r:id="rId11"/>
    <p:sldId id="380" r:id="rId12"/>
    <p:sldId id="388" r:id="rId13"/>
    <p:sldId id="396" r:id="rId14"/>
    <p:sldId id="397" r:id="rId15"/>
    <p:sldId id="300" r:id="rId16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4660"/>
  </p:normalViewPr>
  <p:slideViewPr>
    <p:cSldViewPr>
      <p:cViewPr varScale="1">
        <p:scale>
          <a:sx n="68" d="100"/>
          <a:sy n="68" d="100"/>
        </p:scale>
        <p:origin x="-102" y="-10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15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‹#›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/>
              <a:t>W. Raskob					</a:t>
            </a:r>
            <a:r>
              <a:rPr lang="en-GB" altLang="de-DE" sz="1200" noProof="0" dirty="0" smtClean="0"/>
              <a:t>Overview AP,</a:t>
            </a:r>
            <a:r>
              <a:rPr lang="en-GB" altLang="de-DE" sz="1200" baseline="0" noProof="0" dirty="0" smtClean="0"/>
              <a:t> Bratislava</a:t>
            </a:r>
            <a:endParaRPr lang="en-GB" altLang="de-DE" sz="1200" noProof="0" dirty="0"/>
          </a:p>
        </p:txBody>
      </p:sp>
      <p:pic>
        <p:nvPicPr>
          <p:cNvPr id="1038" name="Picture 1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795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mailto:wolfgang.raskob@kit.edu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3200" dirty="0" smtClean="0"/>
              <a:t>Overview and Applicability of the Analytical Platform</a:t>
            </a:r>
            <a:endParaRPr lang="en-US" altLang="de-DE" sz="3200" dirty="0"/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60725" y="3162300"/>
            <a:ext cx="76327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/>
              <a:t>Wolfgang </a:t>
            </a:r>
            <a:r>
              <a:rPr lang="en-GB" altLang="de-DE" dirty="0" smtClean="0"/>
              <a:t>Raskob</a:t>
            </a:r>
            <a:endParaRPr lang="en-GB" altLang="de-DE" dirty="0"/>
          </a:p>
        </p:txBody>
      </p:sp>
      <p:sp>
        <p:nvSpPr>
          <p:cNvPr id="3077" name="Textfeld 1"/>
          <p:cNvSpPr txBox="1">
            <a:spLocks noChangeArrowheads="1"/>
          </p:cNvSpPr>
          <p:nvPr/>
        </p:nvSpPr>
        <p:spPr bwMode="auto">
          <a:xfrm>
            <a:off x="1233488" y="4427538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smtClean="0"/>
              <a:t>Karlsruhe Institute of Technology </a:t>
            </a:r>
            <a:r>
              <a:rPr lang="en-GB" altLang="de-DE" sz="1600" dirty="0"/>
              <a:t>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>
                <a:hlinkClick r:id="rId4"/>
              </a:rPr>
              <a:t>wolfgang.raskob@kit.edu</a:t>
            </a:r>
            <a:r>
              <a:rPr lang="en-GB" altLang="de-DE" sz="1600" dirty="0"/>
              <a:t>, Tel.: +4972160822480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079871" y="5652045"/>
            <a:ext cx="7416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4688" y="5678966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Knowledge </a:t>
            </a:r>
            <a:r>
              <a:rPr lang="de-DE" dirty="0" err="1" smtClean="0"/>
              <a:t>database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Historical </a:t>
            </a:r>
            <a:r>
              <a:rPr lang="de-DE" dirty="0" err="1" smtClean="0"/>
              <a:t>cases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sz="14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1800" dirty="0" smtClean="0"/>
          </a:p>
          <a:p>
            <a:pPr marL="0" indent="0">
              <a:buNone/>
            </a:pPr>
            <a:endParaRPr lang="de-DE" sz="1800" dirty="0" smtClean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/>
          </p:nvPr>
        </p:nvGraphicFramePr>
        <p:xfrm>
          <a:off x="594011" y="1298355"/>
          <a:ext cx="9108626" cy="25430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763026"/>
                <a:gridCol w="1917817"/>
                <a:gridCol w="1939930"/>
                <a:gridCol w="1910780"/>
                <a:gridCol w="1577073"/>
              </a:tblGrid>
              <a:tr h="1281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Phase / Event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Chernobyl nuclear power plant 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Fukushima Daiichi nuclear power plant 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Windscale fire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Poisoning of Alexander Litvinenko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Release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4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Transition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Long-term post-accident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719832" y="5495675"/>
            <a:ext cx="4961615" cy="13805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err="1" smtClean="0"/>
              <a:t>Pripyat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/>
              <a:t>Narodichskiy</a:t>
            </a:r>
            <a:r>
              <a:rPr lang="de-DE" dirty="0"/>
              <a:t> </a:t>
            </a:r>
            <a:r>
              <a:rPr lang="de-DE" dirty="0" err="1"/>
              <a:t>district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Zhitomirskaya</a:t>
            </a:r>
            <a:r>
              <a:rPr lang="de-DE" dirty="0"/>
              <a:t> </a:t>
            </a:r>
            <a:r>
              <a:rPr lang="de-DE" dirty="0" err="1" smtClean="0"/>
              <a:t>oblast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/>
              <a:t>Bryansk</a:t>
            </a:r>
            <a:r>
              <a:rPr lang="de-DE" dirty="0"/>
              <a:t> </a:t>
            </a:r>
            <a:r>
              <a:rPr lang="de-DE" dirty="0" err="1" smtClean="0"/>
              <a:t>region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/>
              <a:t>Novo </a:t>
            </a:r>
            <a:r>
              <a:rPr lang="de-DE" dirty="0" err="1" smtClean="0"/>
              <a:t>Bobovichi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smtClean="0"/>
              <a:t>United </a:t>
            </a:r>
            <a:r>
              <a:rPr lang="de-DE" dirty="0" err="1" smtClean="0"/>
              <a:t>Kingdom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544368" y="6234944"/>
            <a:ext cx="156966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Milk </a:t>
            </a:r>
            <a:r>
              <a:rPr lang="de-DE" dirty="0" err="1" smtClean="0"/>
              <a:t>ban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485639" y="5790770"/>
            <a:ext cx="2448272" cy="1122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Population who were given urine tests (</a:t>
            </a:r>
            <a:r>
              <a:rPr lang="en-US" dirty="0" smtClean="0"/>
              <a:t>includes </a:t>
            </a:r>
            <a:r>
              <a:rPr lang="en-US" dirty="0"/>
              <a:t>both UK and overseas testing)</a:t>
            </a:r>
            <a:endParaRPr lang="de-DE" dirty="0"/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594011" y="4250017"/>
            <a:ext cx="9108626" cy="36568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r>
              <a:rPr kumimoji="0" lang="de-DE" sz="18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Affected</a:t>
            </a:r>
            <a:r>
              <a:rPr kumimoji="0" lang="de-DE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 </a:t>
            </a:r>
            <a:r>
              <a:rPr kumimoji="0" lang="de-DE" sz="1800" b="1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</a:rPr>
              <a:t>areas</a:t>
            </a:r>
            <a:endParaRPr kumimoji="0" lang="de-DE" sz="1800" b="1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18" name="Gerade Verbindung mit Pfeil 17"/>
          <p:cNvCxnSpPr/>
          <p:nvPr/>
        </p:nvCxnSpPr>
        <p:spPr bwMode="auto">
          <a:xfrm>
            <a:off x="3096096" y="4924307"/>
            <a:ext cx="0" cy="799746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Gerade Verbindung mit Pfeil 19"/>
          <p:cNvCxnSpPr/>
          <p:nvPr/>
        </p:nvCxnSpPr>
        <p:spPr bwMode="auto">
          <a:xfrm>
            <a:off x="6696496" y="4996315"/>
            <a:ext cx="0" cy="1015770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Gerade Verbindung mit Pfeil 21"/>
          <p:cNvCxnSpPr/>
          <p:nvPr/>
        </p:nvCxnSpPr>
        <p:spPr bwMode="auto">
          <a:xfrm flipH="1">
            <a:off x="8928744" y="4924307"/>
            <a:ext cx="2" cy="799746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567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Knowledge </a:t>
            </a:r>
            <a:r>
              <a:rPr lang="de-DE" dirty="0" err="1" smtClean="0"/>
              <a:t>database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Scenarios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01564"/>
              </p:ext>
            </p:extLst>
          </p:nvPr>
        </p:nvGraphicFramePr>
        <p:xfrm>
          <a:off x="1799952" y="1079500"/>
          <a:ext cx="6720418" cy="58521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360209"/>
                <a:gridCol w="3360209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Attribute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Values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b="1" dirty="0" smtClean="0"/>
                        <a:t>INES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5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6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7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b="1" dirty="0" smtClean="0"/>
                        <a:t>Season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Spring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Summer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err="1" smtClean="0"/>
                        <a:t>Autumn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Winter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b="1" dirty="0" err="1" smtClean="0"/>
                        <a:t>Weather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Rain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 err="1" smtClean="0"/>
                        <a:t>No</a:t>
                      </a:r>
                      <a:r>
                        <a:rPr lang="de-DE" sz="2000" dirty="0" smtClean="0"/>
                        <a:t> rain medium wind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err="1" smtClean="0"/>
                        <a:t>No</a:t>
                      </a:r>
                      <a:r>
                        <a:rPr lang="de-DE" sz="2000" dirty="0" smtClean="0"/>
                        <a:t> rain </a:t>
                      </a:r>
                      <a:r>
                        <a:rPr lang="de-DE" sz="2000" dirty="0" err="1" smtClean="0"/>
                        <a:t>stable</a:t>
                      </a:r>
                      <a:r>
                        <a:rPr lang="de-DE" sz="2000" dirty="0" smtClean="0"/>
                        <a:t> wind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 err="1" smtClean="0"/>
                        <a:t>No</a:t>
                      </a:r>
                      <a:r>
                        <a:rPr lang="de-DE" sz="2000" dirty="0" smtClean="0"/>
                        <a:t> rain </a:t>
                      </a:r>
                      <a:r>
                        <a:rPr lang="de-DE" sz="2000" dirty="0" err="1" smtClean="0"/>
                        <a:t>low</a:t>
                      </a:r>
                      <a:r>
                        <a:rPr lang="de-DE" sz="2000" dirty="0" smtClean="0"/>
                        <a:t> wind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b="1" dirty="0" smtClean="0"/>
                        <a:t>Population</a:t>
                      </a:r>
                      <a:r>
                        <a:rPr lang="de-DE" sz="2000" b="1" baseline="0" dirty="0" smtClean="0"/>
                        <a:t> </a:t>
                      </a:r>
                      <a:r>
                        <a:rPr lang="de-DE" sz="2000" b="1" baseline="0" dirty="0" err="1" smtClean="0"/>
                        <a:t>distribution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Urban</a:t>
                      </a:r>
                      <a:r>
                        <a:rPr lang="de-DE" sz="2000" baseline="0" dirty="0" smtClean="0"/>
                        <a:t> (high </a:t>
                      </a:r>
                      <a:r>
                        <a:rPr lang="de-DE" sz="2000" baseline="0" dirty="0" err="1" smtClean="0"/>
                        <a:t>population</a:t>
                      </a:r>
                      <a:r>
                        <a:rPr lang="de-DE" sz="2000" baseline="0" dirty="0" smtClean="0"/>
                        <a:t> </a:t>
                      </a:r>
                      <a:r>
                        <a:rPr lang="de-DE" sz="2000" baseline="0" dirty="0" err="1" smtClean="0"/>
                        <a:t>area</a:t>
                      </a:r>
                      <a:r>
                        <a:rPr lang="de-DE" sz="2000" baseline="0" dirty="0" smtClean="0"/>
                        <a:t>)</a:t>
                      </a:r>
                      <a:endParaRPr lang="de-DE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Rural (</a:t>
                      </a:r>
                      <a:r>
                        <a:rPr lang="de-DE" sz="2000" dirty="0" err="1" smtClean="0"/>
                        <a:t>low</a:t>
                      </a:r>
                      <a:r>
                        <a:rPr lang="de-DE" sz="2000" dirty="0" smtClean="0"/>
                        <a:t> </a:t>
                      </a:r>
                      <a:r>
                        <a:rPr lang="de-DE" sz="2000" dirty="0" err="1" smtClean="0"/>
                        <a:t>population</a:t>
                      </a:r>
                      <a:r>
                        <a:rPr lang="de-DE" sz="2000" dirty="0" smtClean="0"/>
                        <a:t> </a:t>
                      </a:r>
                      <a:r>
                        <a:rPr lang="de-DE" sz="2000" dirty="0" err="1" smtClean="0"/>
                        <a:t>area</a:t>
                      </a:r>
                      <a:r>
                        <a:rPr lang="de-DE" sz="2000" dirty="0" smtClean="0"/>
                        <a:t>)</a:t>
                      </a:r>
                      <a:endParaRPr lang="de-DE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30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Knowledge </a:t>
            </a:r>
            <a:r>
              <a:rPr lang="de-DE" dirty="0" err="1" smtClean="0"/>
              <a:t>database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Long-term </a:t>
            </a:r>
            <a:r>
              <a:rPr lang="de-DE" dirty="0" err="1" smtClean="0"/>
              <a:t>scenarios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endParaRPr lang="de-DE" sz="1800" dirty="0">
              <a:solidFill>
                <a:schemeClr val="tx1"/>
              </a:solidFill>
            </a:endParaRPr>
          </a:p>
          <a:p>
            <a:endParaRPr lang="de-DE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87199"/>
              </p:ext>
            </p:extLst>
          </p:nvPr>
        </p:nvGraphicFramePr>
        <p:xfrm>
          <a:off x="935856" y="1979637"/>
          <a:ext cx="8352930" cy="32004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176465"/>
                <a:gridCol w="4176465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Attribute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Values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b="1" dirty="0" smtClean="0"/>
                        <a:t>INES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6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b="1" dirty="0" smtClean="0"/>
                        <a:t>Season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Summer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b="1" dirty="0" err="1" smtClean="0"/>
                        <a:t>Weather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Rain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 err="1" smtClean="0"/>
                        <a:t>No</a:t>
                      </a:r>
                      <a:r>
                        <a:rPr lang="de-DE" sz="2400" dirty="0" smtClean="0"/>
                        <a:t> rain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b="1" dirty="0" smtClean="0"/>
                        <a:t>Population</a:t>
                      </a:r>
                      <a:r>
                        <a:rPr lang="de-DE" sz="2400" b="1" baseline="0" dirty="0" smtClean="0"/>
                        <a:t> </a:t>
                      </a:r>
                      <a:r>
                        <a:rPr lang="de-DE" sz="2400" b="1" baseline="0" dirty="0" err="1" smtClean="0"/>
                        <a:t>distribution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Urban</a:t>
                      </a:r>
                      <a:r>
                        <a:rPr lang="de-DE" sz="2400" baseline="0" dirty="0" smtClean="0"/>
                        <a:t> (high </a:t>
                      </a:r>
                      <a:r>
                        <a:rPr lang="de-DE" sz="2400" baseline="0" dirty="0" err="1" smtClean="0"/>
                        <a:t>population</a:t>
                      </a:r>
                      <a:r>
                        <a:rPr lang="de-DE" sz="2400" baseline="0" dirty="0" smtClean="0"/>
                        <a:t> </a:t>
                      </a:r>
                      <a:r>
                        <a:rPr lang="de-DE" sz="2400" baseline="0" dirty="0" err="1" smtClean="0"/>
                        <a:t>area</a:t>
                      </a:r>
                      <a:r>
                        <a:rPr lang="de-DE" sz="2400" baseline="0" dirty="0" smtClean="0"/>
                        <a:t>)</a:t>
                      </a:r>
                      <a:endParaRPr lang="de-D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Rural (</a:t>
                      </a:r>
                      <a:r>
                        <a:rPr lang="de-DE" sz="2400" dirty="0" err="1" smtClean="0"/>
                        <a:t>low</a:t>
                      </a:r>
                      <a:r>
                        <a:rPr lang="de-DE" sz="2400" dirty="0" smtClean="0"/>
                        <a:t> </a:t>
                      </a:r>
                      <a:r>
                        <a:rPr lang="de-DE" sz="2400" dirty="0" err="1" smtClean="0"/>
                        <a:t>population</a:t>
                      </a:r>
                      <a:r>
                        <a:rPr lang="de-DE" sz="2400" dirty="0" smtClean="0"/>
                        <a:t> </a:t>
                      </a:r>
                      <a:r>
                        <a:rPr lang="de-DE" sz="2400" dirty="0" err="1" smtClean="0"/>
                        <a:t>area</a:t>
                      </a:r>
                      <a:r>
                        <a:rPr lang="de-DE" sz="2400" dirty="0" smtClean="0"/>
                        <a:t>)</a:t>
                      </a:r>
                      <a:endParaRPr lang="de-DE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64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of the AP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the various phases of an emergency</a:t>
            </a:r>
          </a:p>
          <a:p>
            <a:pPr lvl="1"/>
            <a:r>
              <a:rPr lang="en-GB" dirty="0" smtClean="0"/>
              <a:t>Provide a platform for institutional and non-institutional experts</a:t>
            </a:r>
          </a:p>
          <a:p>
            <a:pPr lvl="1"/>
            <a:r>
              <a:rPr lang="en-GB" dirty="0" smtClean="0"/>
              <a:t>Collect information at one place</a:t>
            </a:r>
          </a:p>
          <a:p>
            <a:pPr lvl="1"/>
            <a:r>
              <a:rPr lang="en-GB" dirty="0" smtClean="0"/>
              <a:t>Collect experts to discuss the ongoing emergency, e.g. source term, potential consequences</a:t>
            </a:r>
          </a:p>
          <a:p>
            <a:pPr lvl="1"/>
            <a:r>
              <a:rPr lang="en-GB" dirty="0" smtClean="0"/>
              <a:t>Agree on information to be issued for interested parties</a:t>
            </a:r>
          </a:p>
          <a:p>
            <a:r>
              <a:rPr lang="en-GB" dirty="0" smtClean="0"/>
              <a:t>Under uncertain information</a:t>
            </a:r>
          </a:p>
          <a:p>
            <a:pPr lvl="1"/>
            <a:r>
              <a:rPr lang="en-GB" dirty="0" smtClean="0"/>
              <a:t>Accident outside the own country</a:t>
            </a:r>
          </a:p>
          <a:p>
            <a:pPr lvl="1"/>
            <a:r>
              <a:rPr lang="en-GB" dirty="0" smtClean="0"/>
              <a:t>Information is difficult to interpret </a:t>
            </a:r>
          </a:p>
          <a:p>
            <a:r>
              <a:rPr lang="en-GB" dirty="0" smtClean="0"/>
              <a:t>For training</a:t>
            </a:r>
          </a:p>
          <a:p>
            <a:pPr lvl="1"/>
            <a:r>
              <a:rPr lang="en-GB" dirty="0" smtClean="0"/>
              <a:t>The knowledge database contains information from many historic events and scenarios and can be used to train decision makers – which decisions are good </a:t>
            </a:r>
            <a:r>
              <a:rPr lang="en-GB" smtClean="0"/>
              <a:t>in particular events</a:t>
            </a:r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94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Analytical Platform (AP) was designed as a new focal point for information gathering and exchange of institutional and non-institutional experts in case f a nuclear or radiological emergency</a:t>
            </a:r>
          </a:p>
          <a:p>
            <a:r>
              <a:rPr lang="en-GB" dirty="0" smtClean="0"/>
              <a:t>The AP contains various tools that supports the work of the expert</a:t>
            </a:r>
          </a:p>
          <a:p>
            <a:r>
              <a:rPr lang="en-GB" dirty="0" smtClean="0"/>
              <a:t>The AP contains historic cases and scenarios together with their consequences as starting point for the analysis of a new event</a:t>
            </a:r>
          </a:p>
          <a:p>
            <a:r>
              <a:rPr lang="en-GB" dirty="0" smtClean="0"/>
              <a:t>The AP mimics the work of a decision maker as decisions are mainly based on experience from past activities </a:t>
            </a:r>
          </a:p>
          <a:p>
            <a:r>
              <a:rPr lang="en-GB" dirty="0" smtClean="0"/>
              <a:t>The AP can be also used as training tool if one fills in more information on consequences and decisions taken in a particular event </a:t>
            </a:r>
          </a:p>
          <a:p>
            <a:r>
              <a:rPr lang="en-GB" dirty="0" smtClean="0"/>
              <a:t>The AP will be expanded in the HARMONE project to better cover the longer term strategies in food production systems and inhabited areas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60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140825" cy="5940697"/>
          </a:xfrm>
        </p:spPr>
        <p:txBody>
          <a:bodyPr/>
          <a:lstStyle/>
          <a:p>
            <a:pPr algn="ctr">
              <a:defRPr/>
            </a:pPr>
            <a:endParaRPr lang="en-GB" sz="2800" b="1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Thank you very much for your attention</a:t>
            </a:r>
          </a:p>
          <a:p>
            <a:pPr marL="0" indent="0" algn="ctr">
              <a:buFontTx/>
              <a:buNone/>
              <a:defRPr/>
            </a:pPr>
            <a:r>
              <a:rPr lang="en-GB" sz="6000" dirty="0" smtClean="0"/>
              <a:t>Questions?</a:t>
            </a:r>
          </a:p>
          <a:p>
            <a:pPr marL="0" indent="0" algn="ctr">
              <a:buFontTx/>
              <a:buNone/>
              <a:defRPr/>
            </a:pPr>
            <a:endParaRPr lang="en-GB" sz="6000" dirty="0" smtClean="0"/>
          </a:p>
          <a:p>
            <a:pPr marL="0" indent="0" algn="ctr">
              <a:buFontTx/>
              <a:buNone/>
              <a:defRPr/>
            </a:pPr>
            <a:r>
              <a:rPr lang="de-DE" sz="2000" i="1" dirty="0"/>
              <a:t>The </a:t>
            </a:r>
            <a:r>
              <a:rPr lang="de-DE" sz="2000" i="1" dirty="0" err="1"/>
              <a:t>research</a:t>
            </a:r>
            <a:r>
              <a:rPr lang="de-DE" sz="2000" i="1" dirty="0"/>
              <a:t> </a:t>
            </a:r>
            <a:r>
              <a:rPr lang="de-DE" sz="2000" i="1" dirty="0" err="1"/>
              <a:t>leading</a:t>
            </a:r>
            <a:r>
              <a:rPr lang="de-DE" sz="2000" i="1" dirty="0"/>
              <a:t> </a:t>
            </a:r>
            <a:r>
              <a:rPr lang="de-DE" sz="2000" i="1" dirty="0" err="1"/>
              <a:t>to</a:t>
            </a:r>
            <a:r>
              <a:rPr lang="de-DE" sz="2000" i="1" dirty="0"/>
              <a:t> </a:t>
            </a:r>
            <a:r>
              <a:rPr lang="de-DE" sz="2000" i="1" dirty="0" err="1"/>
              <a:t>these</a:t>
            </a:r>
            <a:r>
              <a:rPr lang="de-DE" sz="2000" i="1" dirty="0"/>
              <a:t> </a:t>
            </a:r>
            <a:r>
              <a:rPr lang="de-DE" sz="2000" i="1" dirty="0" err="1"/>
              <a:t>results</a:t>
            </a:r>
            <a:r>
              <a:rPr lang="de-DE" sz="2000" i="1" dirty="0"/>
              <a:t> </a:t>
            </a:r>
            <a:r>
              <a:rPr lang="de-DE" sz="2000" i="1" dirty="0" err="1"/>
              <a:t>has</a:t>
            </a:r>
            <a:r>
              <a:rPr lang="de-DE" sz="2000" i="1" dirty="0"/>
              <a:t> </a:t>
            </a:r>
            <a:r>
              <a:rPr lang="de-DE" sz="2000" i="1" dirty="0" err="1"/>
              <a:t>received</a:t>
            </a:r>
            <a:r>
              <a:rPr lang="de-DE" sz="2000" i="1" dirty="0"/>
              <a:t> </a:t>
            </a:r>
            <a:r>
              <a:rPr lang="de-DE" sz="2000" i="1" dirty="0" err="1"/>
              <a:t>funding</a:t>
            </a:r>
            <a:r>
              <a:rPr lang="de-DE" sz="2000" i="1" dirty="0"/>
              <a:t> </a:t>
            </a:r>
            <a:r>
              <a:rPr lang="de-DE" sz="2000" i="1" dirty="0" err="1"/>
              <a:t>from</a:t>
            </a:r>
            <a:r>
              <a:rPr lang="de-DE" sz="2000" i="1" dirty="0"/>
              <a:t> </a:t>
            </a:r>
            <a:r>
              <a:rPr lang="de-DE" sz="2000" i="1" dirty="0" err="1"/>
              <a:t>the</a:t>
            </a:r>
            <a:r>
              <a:rPr lang="de-DE" sz="2000" i="1" dirty="0"/>
              <a:t> European </a:t>
            </a:r>
            <a:r>
              <a:rPr lang="de-DE" sz="2000" i="1" dirty="0" err="1"/>
              <a:t>Atomic</a:t>
            </a:r>
            <a:r>
              <a:rPr lang="de-DE" sz="2000" i="1" dirty="0"/>
              <a:t> </a:t>
            </a:r>
            <a:r>
              <a:rPr lang="de-DE" sz="2000" i="1" dirty="0" err="1"/>
              <a:t>Energy</a:t>
            </a:r>
            <a:r>
              <a:rPr lang="de-DE" sz="2000" i="1" dirty="0"/>
              <a:t> Community </a:t>
            </a:r>
            <a:r>
              <a:rPr lang="de-DE" sz="2000" i="1" dirty="0" err="1"/>
              <a:t>Seventh</a:t>
            </a:r>
            <a:r>
              <a:rPr lang="de-DE" sz="2000" i="1" dirty="0"/>
              <a:t> Framework Programme </a:t>
            </a:r>
            <a:r>
              <a:rPr lang="de-DE" sz="2000" i="1" dirty="0" smtClean="0"/>
              <a:t>FP7/2012-2013 </a:t>
            </a:r>
            <a:r>
              <a:rPr lang="de-DE" sz="2000" i="1" dirty="0" err="1"/>
              <a:t>under</a:t>
            </a:r>
            <a:r>
              <a:rPr lang="de-DE" sz="2000" i="1" dirty="0"/>
              <a:t> </a:t>
            </a:r>
            <a:r>
              <a:rPr lang="de-DE" sz="2000" i="1" dirty="0" err="1"/>
              <a:t>grant</a:t>
            </a:r>
            <a:r>
              <a:rPr lang="de-DE" sz="2000" i="1" dirty="0"/>
              <a:t> </a:t>
            </a:r>
            <a:r>
              <a:rPr lang="de-DE" sz="2000" i="1" dirty="0" err="1"/>
              <a:t>agreement</a:t>
            </a:r>
            <a:r>
              <a:rPr lang="de-DE" sz="2000" i="1" dirty="0"/>
              <a:t> </a:t>
            </a:r>
            <a:r>
              <a:rPr lang="de-DE" sz="2000" i="1" dirty="0" smtClean="0"/>
              <a:t>3</a:t>
            </a:r>
            <a:r>
              <a:rPr lang="de-DE" sz="2000" dirty="0" smtClean="0"/>
              <a:t>23287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GB" altLang="de-DE" dirty="0" smtClean="0"/>
              <a:t>Components of the Platform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971550"/>
            <a:ext cx="9290050" cy="5903913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Situation awareness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Means to communicate with experts and public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mtClean="0"/>
              <a:t>Virtual meeting room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mtClean="0"/>
              <a:t>Ask the expert 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Web crawling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Central database with historic cases and scenarios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Case-based reasoning functionality to adapt to new situations</a:t>
            </a:r>
          </a:p>
          <a:p>
            <a:pPr eaLnBrk="1">
              <a:buFontTx/>
              <a:buBlip>
                <a:blip r:embed="rId2"/>
              </a:buBlip>
            </a:pPr>
            <a:r>
              <a:rPr lang="en-GB" altLang="de-DE" smtClean="0"/>
              <a:t>Decision support</a:t>
            </a:r>
          </a:p>
        </p:txBody>
      </p:sp>
      <p:pic>
        <p:nvPicPr>
          <p:cNvPr id="10244" name="Picture 2" descr="analyticalPlatfo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932363"/>
            <a:ext cx="892651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Final Demonstrator of the Platform</a:t>
            </a:r>
          </a:p>
        </p:txBody>
      </p:sp>
      <p:pic>
        <p:nvPicPr>
          <p:cNvPr id="16387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8" y="1187450"/>
            <a:ext cx="9812337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/>
              <a:t>Incident Manager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00" y="1619597"/>
            <a:ext cx="9796125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/>
              <a:t>Virtual meeting room</a:t>
            </a:r>
          </a:p>
        </p:txBody>
      </p:sp>
      <p:pic>
        <p:nvPicPr>
          <p:cNvPr id="25603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900113"/>
            <a:ext cx="9244012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/>
              <a:t>Search in Documents</a:t>
            </a:r>
          </a:p>
        </p:txBody>
      </p:sp>
      <p:pic>
        <p:nvPicPr>
          <p:cNvPr id="26627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187450"/>
            <a:ext cx="957897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/>
              <a:t>Dispersion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074" y="1003646"/>
            <a:ext cx="8190476" cy="5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Dispersion + monitoring results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92" y="1115541"/>
            <a:ext cx="9507932" cy="5282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6513"/>
            <a:ext cx="7438728" cy="698500"/>
          </a:xfrm>
        </p:spPr>
        <p:txBody>
          <a:bodyPr/>
          <a:lstStyle/>
          <a:p>
            <a:pPr eaLnBrk="1"/>
            <a:r>
              <a:rPr lang="de-DE" dirty="0"/>
              <a:t>Knowledge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en-US" dirty="0"/>
              <a:t>&amp; Case-based reasoning</a:t>
            </a:r>
            <a:endParaRPr lang="de-DE" dirty="0" smtClean="0"/>
          </a:p>
        </p:txBody>
      </p:sp>
      <p:grpSp>
        <p:nvGrpSpPr>
          <p:cNvPr id="3" name="Gruppieren 2"/>
          <p:cNvGrpSpPr/>
          <p:nvPr/>
        </p:nvGrpSpPr>
        <p:grpSpPr>
          <a:xfrm>
            <a:off x="713989" y="1043533"/>
            <a:ext cx="5982507" cy="2055832"/>
            <a:chOff x="1323888" y="1428736"/>
            <a:chExt cx="8347281" cy="2857520"/>
          </a:xfrm>
        </p:grpSpPr>
        <p:sp>
          <p:nvSpPr>
            <p:cNvPr id="5" name="Flowchart: Magnetic Disk 4"/>
            <p:cNvSpPr/>
            <p:nvPr/>
          </p:nvSpPr>
          <p:spPr>
            <a:xfrm>
              <a:off x="4183056" y="3143248"/>
              <a:ext cx="1785950" cy="1143008"/>
            </a:xfrm>
            <a:prstGeom prst="flowChartMagneticDisk">
              <a:avLst/>
            </a:prstGeom>
            <a:solidFill>
              <a:schemeClr val="accent3">
                <a:lumMod val="65000"/>
              </a:schemeClr>
            </a:solidFill>
            <a:ln>
              <a:solidFill>
                <a:schemeClr val="bg2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de-DE" sz="1400" b="1" dirty="0" smtClean="0">
                  <a:solidFill>
                    <a:schemeClr val="tx1"/>
                  </a:solidFill>
                </a:rPr>
                <a:t>Knowledge database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416188" y="3071809"/>
              <a:ext cx="2254981" cy="4068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smtClean="0"/>
                <a:t>Historical events</a:t>
              </a:r>
              <a:endParaRPr lang="de-DE" sz="1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66831" y="3012512"/>
              <a:ext cx="1387508" cy="40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b="1" dirty="0" smtClean="0"/>
                <a:t>Scenarios</a:t>
              </a:r>
              <a:endParaRPr lang="de-DE" sz="1400" b="1" dirty="0"/>
            </a:p>
          </p:txBody>
        </p:sp>
        <p:sp>
          <p:nvSpPr>
            <p:cNvPr id="8" name="Round Diagonal Corner Rectangle 7"/>
            <p:cNvSpPr>
              <a:spLocks noChangeAspect="1"/>
            </p:cNvSpPr>
            <p:nvPr/>
          </p:nvSpPr>
          <p:spPr>
            <a:xfrm>
              <a:off x="7058999" y="2643182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9" name="Round Diagonal Corner Rectangle 8"/>
            <p:cNvSpPr>
              <a:spLocks noChangeAspect="1"/>
            </p:cNvSpPr>
            <p:nvPr/>
          </p:nvSpPr>
          <p:spPr>
            <a:xfrm>
              <a:off x="7201875" y="2714620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10" name="Round Diagonal Corner Rectangle 9"/>
            <p:cNvSpPr>
              <a:spLocks noChangeAspect="1"/>
            </p:cNvSpPr>
            <p:nvPr/>
          </p:nvSpPr>
          <p:spPr>
            <a:xfrm>
              <a:off x="7416189" y="2786058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11" name="Round Diagonal Corner Rectangle 10"/>
            <p:cNvSpPr>
              <a:spLocks noChangeAspect="1"/>
            </p:cNvSpPr>
            <p:nvPr/>
          </p:nvSpPr>
          <p:spPr>
            <a:xfrm>
              <a:off x="1323888" y="2583886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12" name="Round Diagonal Corner Rectangle 11"/>
            <p:cNvSpPr>
              <a:spLocks noChangeAspect="1"/>
            </p:cNvSpPr>
            <p:nvPr/>
          </p:nvSpPr>
          <p:spPr>
            <a:xfrm>
              <a:off x="1466764" y="2655324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13" name="Round Diagonal Corner Rectangle 12"/>
            <p:cNvSpPr>
              <a:spLocks noChangeAspect="1"/>
            </p:cNvSpPr>
            <p:nvPr/>
          </p:nvSpPr>
          <p:spPr>
            <a:xfrm>
              <a:off x="1681078" y="2726762"/>
              <a:ext cx="673507" cy="295964"/>
            </a:xfrm>
            <a:prstGeom prst="round2Diag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14" name="Circular Arrow 13"/>
            <p:cNvSpPr/>
            <p:nvPr/>
          </p:nvSpPr>
          <p:spPr>
            <a:xfrm>
              <a:off x="3182924" y="2357430"/>
              <a:ext cx="1500198" cy="1357322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2824127"/>
                <a:gd name="adj5" fmla="val 125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400" u="sng">
                <a:solidFill>
                  <a:schemeClr val="tx1"/>
                </a:solidFill>
              </a:endParaRPr>
            </a:p>
          </p:txBody>
        </p:sp>
        <p:sp>
          <p:nvSpPr>
            <p:cNvPr id="15" name="Circular Arrow 14"/>
            <p:cNvSpPr/>
            <p:nvPr/>
          </p:nvSpPr>
          <p:spPr>
            <a:xfrm flipH="1">
              <a:off x="5397502" y="2357430"/>
              <a:ext cx="1500198" cy="1357322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2824127"/>
                <a:gd name="adj5" fmla="val 125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1400" u="sng">
                <a:solidFill>
                  <a:schemeClr val="tx1"/>
                </a:solidFill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509681" y="3286124"/>
              <a:ext cx="1030697" cy="438840"/>
              <a:chOff x="6671649" y="2918722"/>
              <a:chExt cx="1030697" cy="438840"/>
            </a:xfrm>
          </p:grpSpPr>
          <p:sp>
            <p:nvSpPr>
              <p:cNvPr id="17" name="Round Diagonal Corner Rectangle 16"/>
              <p:cNvSpPr>
                <a:spLocks noChangeAspect="1"/>
              </p:cNvSpPr>
              <p:nvPr/>
            </p:nvSpPr>
            <p:spPr>
              <a:xfrm>
                <a:off x="6671649" y="2918722"/>
                <a:ext cx="673507" cy="295964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8" name="Round Diagonal Corner Rectangle 17"/>
              <p:cNvSpPr>
                <a:spLocks noChangeAspect="1"/>
              </p:cNvSpPr>
              <p:nvPr/>
            </p:nvSpPr>
            <p:spPr>
              <a:xfrm>
                <a:off x="6814525" y="2990160"/>
                <a:ext cx="673507" cy="295964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9" name="Round Diagonal Corner Rectangle 18"/>
              <p:cNvSpPr>
                <a:spLocks noChangeAspect="1"/>
              </p:cNvSpPr>
              <p:nvPr/>
            </p:nvSpPr>
            <p:spPr>
              <a:xfrm>
                <a:off x="7028839" y="3061598"/>
                <a:ext cx="673507" cy="295964"/>
              </a:xfrm>
              <a:prstGeom prst="round2DiagRect">
                <a:avLst/>
              </a:prstGeom>
              <a:solidFill>
                <a:schemeClr val="accent1">
                  <a:alpha val="39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</p:grpSp>
        <p:sp>
          <p:nvSpPr>
            <p:cNvPr id="20" name="Rounded Rectangle 19"/>
            <p:cNvSpPr/>
            <p:nvPr/>
          </p:nvSpPr>
          <p:spPr>
            <a:xfrm>
              <a:off x="4325932" y="1428736"/>
              <a:ext cx="1428760" cy="50006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b="1" dirty="0" smtClean="0">
                  <a:solidFill>
                    <a:schemeClr val="tx1"/>
                  </a:solidFill>
                </a:rPr>
                <a:t>Experts</a:t>
              </a:r>
              <a:endParaRPr lang="de-DE" sz="1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rot="10800000" flipV="1">
              <a:off x="2468544" y="1714488"/>
              <a:ext cx="1643074" cy="642942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5969006" y="1714488"/>
              <a:ext cx="1428760" cy="571504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ieren 22"/>
          <p:cNvGrpSpPr/>
          <p:nvPr/>
        </p:nvGrpSpPr>
        <p:grpSpPr>
          <a:xfrm>
            <a:off x="3865512" y="3790218"/>
            <a:ext cx="6143352" cy="3229979"/>
            <a:chOff x="3816176" y="3707829"/>
            <a:chExt cx="6143352" cy="3229979"/>
          </a:xfrm>
        </p:grpSpPr>
        <p:sp>
          <p:nvSpPr>
            <p:cNvPr id="33" name="TextBox 10"/>
            <p:cNvSpPr txBox="1"/>
            <p:nvPr/>
          </p:nvSpPr>
          <p:spPr>
            <a:xfrm>
              <a:off x="5955188" y="6616155"/>
              <a:ext cx="1805317" cy="321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>
                  <a:latin typeface="+mj-lt"/>
                  <a:cs typeface="Times New Roman" pitchFamily="18" charset="0"/>
                </a:rPr>
                <a:t>Confirmed solution</a:t>
              </a:r>
              <a:endParaRPr lang="de-DE" sz="1600" dirty="0">
                <a:latin typeface="+mj-lt"/>
                <a:cs typeface="Times New Roman" pitchFamily="18" charset="0"/>
              </a:endParaRPr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6176" y="3707829"/>
              <a:ext cx="6143352" cy="2898594"/>
              <a:chOff x="3816176" y="3717561"/>
              <a:chExt cx="6143352" cy="2898594"/>
            </a:xfrm>
          </p:grpSpPr>
          <p:sp>
            <p:nvSpPr>
              <p:cNvPr id="26" name="Flowchart: Magnetic Disk 3"/>
              <p:cNvSpPr/>
              <p:nvPr/>
            </p:nvSpPr>
            <p:spPr>
              <a:xfrm>
                <a:off x="6317416" y="4946893"/>
                <a:ext cx="904704" cy="538472"/>
              </a:xfrm>
              <a:prstGeom prst="flowChartMagneticDisk">
                <a:avLst/>
              </a:prstGeom>
              <a:solidFill>
                <a:schemeClr val="accent3">
                  <a:lumMod val="65000"/>
                </a:schemeClr>
              </a:solidFill>
              <a:ln>
                <a:solidFill>
                  <a:schemeClr val="bg2"/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Box 4"/>
              <p:cNvSpPr txBox="1"/>
              <p:nvPr/>
            </p:nvSpPr>
            <p:spPr>
              <a:xfrm>
                <a:off x="6370633" y="3869950"/>
                <a:ext cx="947899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i="1" dirty="0" smtClean="0">
                    <a:latin typeface="+mj-lt"/>
                    <a:cs typeface="Times New Roman" pitchFamily="18" charset="0"/>
                  </a:rPr>
                  <a:t>Retrieve</a:t>
                </a:r>
              </a:p>
            </p:txBody>
          </p:sp>
          <p:sp>
            <p:nvSpPr>
              <p:cNvPr id="28" name="Round Diagonal Corner Rectangle 5"/>
              <p:cNvSpPr/>
              <p:nvPr/>
            </p:nvSpPr>
            <p:spPr>
              <a:xfrm>
                <a:off x="5359494" y="4085339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29" name="TextBox 6"/>
              <p:cNvSpPr txBox="1"/>
              <p:nvPr/>
            </p:nvSpPr>
            <p:spPr>
              <a:xfrm>
                <a:off x="7733272" y="3717561"/>
                <a:ext cx="1380428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smtClean="0">
                    <a:latin typeface="+mj-lt"/>
                    <a:cs typeface="Times New Roman" pitchFamily="18" charset="0"/>
                  </a:rPr>
                  <a:t>Similar Cases</a:t>
                </a:r>
                <a:endParaRPr lang="de-DE" sz="1600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0" name="TextBox 7"/>
              <p:cNvSpPr txBox="1"/>
              <p:nvPr/>
            </p:nvSpPr>
            <p:spPr>
              <a:xfrm>
                <a:off x="7992640" y="4893046"/>
                <a:ext cx="761438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i="1" dirty="0" smtClean="0">
                    <a:latin typeface="+mj-lt"/>
                    <a:cs typeface="Times New Roman" pitchFamily="18" charset="0"/>
                  </a:rPr>
                  <a:t>Reuse</a:t>
                </a:r>
                <a:endParaRPr lang="de-DE" sz="1600" b="1" i="1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1" name="TextBox 8"/>
              <p:cNvSpPr txBox="1"/>
              <p:nvPr/>
            </p:nvSpPr>
            <p:spPr>
              <a:xfrm>
                <a:off x="8122115" y="5862293"/>
                <a:ext cx="1837413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smtClean="0">
                    <a:latin typeface="+mj-lt"/>
                    <a:cs typeface="Times New Roman" pitchFamily="18" charset="0"/>
                  </a:rPr>
                  <a:t>Suggested solution</a:t>
                </a:r>
                <a:endParaRPr lang="de-DE" sz="1600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2" name="TextBox 9"/>
              <p:cNvSpPr txBox="1"/>
              <p:nvPr/>
            </p:nvSpPr>
            <p:spPr>
              <a:xfrm>
                <a:off x="7434991" y="6140681"/>
                <a:ext cx="805759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i="1" dirty="0" smtClean="0">
                    <a:latin typeface="+mj-lt"/>
                    <a:cs typeface="Times New Roman" pitchFamily="18" charset="0"/>
                  </a:rPr>
                  <a:t>Revise</a:t>
                </a:r>
                <a:endParaRPr lang="de-DE" sz="1600" b="1" i="1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4" name="TextBox 11"/>
              <p:cNvSpPr txBox="1"/>
              <p:nvPr/>
            </p:nvSpPr>
            <p:spPr>
              <a:xfrm>
                <a:off x="4490460" y="5379618"/>
                <a:ext cx="1360561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smtClean="0">
                    <a:latin typeface="+mj-lt"/>
                    <a:cs typeface="Times New Roman" pitchFamily="18" charset="0"/>
                  </a:rPr>
                  <a:t>Learned case</a:t>
                </a:r>
                <a:endParaRPr lang="de-DE" sz="1600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5" name="TextBox 12"/>
              <p:cNvSpPr txBox="1"/>
              <p:nvPr/>
            </p:nvSpPr>
            <p:spPr>
              <a:xfrm>
                <a:off x="5260174" y="3771408"/>
                <a:ext cx="1076282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smtClean="0">
                    <a:latin typeface="+mj-lt"/>
                    <a:cs typeface="Times New Roman" pitchFamily="18" charset="0"/>
                  </a:rPr>
                  <a:t>New Case</a:t>
                </a:r>
                <a:endParaRPr lang="de-DE" sz="1600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36" name="Round Diagonal Corner Rectangle 13"/>
              <p:cNvSpPr/>
              <p:nvPr/>
            </p:nvSpPr>
            <p:spPr>
              <a:xfrm>
                <a:off x="7434991" y="4038671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37" name="Round Diagonal Corner Rectangle 14"/>
              <p:cNvSpPr/>
              <p:nvPr/>
            </p:nvSpPr>
            <p:spPr>
              <a:xfrm>
                <a:off x="7541426" y="4139186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38" name="Round Diagonal Corner Rectangle 15"/>
              <p:cNvSpPr/>
              <p:nvPr/>
            </p:nvSpPr>
            <p:spPr>
              <a:xfrm>
                <a:off x="7909244" y="5656058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39" name="Round Diagonal Corner Rectangle 16"/>
              <p:cNvSpPr/>
              <p:nvPr/>
            </p:nvSpPr>
            <p:spPr>
              <a:xfrm>
                <a:off x="6753456" y="6400766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40" name="Round Diagonal Corner Rectangle 17"/>
              <p:cNvSpPr/>
              <p:nvPr/>
            </p:nvSpPr>
            <p:spPr>
              <a:xfrm>
                <a:off x="5306276" y="5147989"/>
                <a:ext cx="532179" cy="21538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 dirty="0"/>
              </a:p>
            </p:txBody>
          </p:sp>
          <p:sp>
            <p:nvSpPr>
              <p:cNvPr id="41" name="TextBox 18"/>
              <p:cNvSpPr txBox="1"/>
              <p:nvPr/>
            </p:nvSpPr>
            <p:spPr>
              <a:xfrm>
                <a:off x="5572366" y="6194528"/>
                <a:ext cx="773664" cy="321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i="1" dirty="0" smtClean="0">
                    <a:latin typeface="+mj-lt"/>
                    <a:cs typeface="Times New Roman" pitchFamily="18" charset="0"/>
                  </a:rPr>
                  <a:t>Retain</a:t>
                </a:r>
                <a:endParaRPr lang="de-DE" sz="1600" b="1" i="1" dirty="0"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42" name="Block Arc 19"/>
              <p:cNvSpPr>
                <a:spLocks noChangeAspect="1"/>
              </p:cNvSpPr>
              <p:nvPr/>
            </p:nvSpPr>
            <p:spPr>
              <a:xfrm>
                <a:off x="5519148" y="4246880"/>
                <a:ext cx="2448022" cy="1992345"/>
              </a:xfrm>
              <a:prstGeom prst="blockArc">
                <a:avLst>
                  <a:gd name="adj1" fmla="val 14478443"/>
                  <a:gd name="adj2" fmla="val 8968259"/>
                  <a:gd name="adj3" fmla="val 0"/>
                </a:avLst>
              </a:prstGeom>
              <a:solidFill>
                <a:schemeClr val="accent1"/>
              </a:solidFill>
              <a:ln w="984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43" name="Chevron 20"/>
              <p:cNvSpPr>
                <a:spLocks noChangeAspect="1"/>
              </p:cNvSpPr>
              <p:nvPr/>
            </p:nvSpPr>
            <p:spPr>
              <a:xfrm rot="17220000">
                <a:off x="5647049" y="5707314"/>
                <a:ext cx="206980" cy="170467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44" name="Chevron 21"/>
              <p:cNvSpPr>
                <a:spLocks noChangeAspect="1"/>
              </p:cNvSpPr>
              <p:nvPr/>
            </p:nvSpPr>
            <p:spPr>
              <a:xfrm rot="9540000">
                <a:off x="7082732" y="6059360"/>
                <a:ext cx="194333" cy="163859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45" name="Chevron 22"/>
              <p:cNvSpPr>
                <a:spLocks noChangeAspect="1"/>
              </p:cNvSpPr>
              <p:nvPr/>
            </p:nvSpPr>
            <p:spPr>
              <a:xfrm rot="1997204">
                <a:off x="7141575" y="4267045"/>
                <a:ext cx="194333" cy="163859"/>
              </a:xfrm>
              <a:prstGeom prst="chevron">
                <a:avLst>
                  <a:gd name="adj" fmla="val 52334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solidFill>
                    <a:schemeClr val="tx1"/>
                  </a:solidFill>
                  <a:latin typeface="+mj-lt"/>
                </a:endParaRPr>
              </a:p>
            </p:txBody>
          </p:sp>
          <p:cxnSp>
            <p:nvCxnSpPr>
              <p:cNvPr id="46" name="Straight Arrow Connector 23"/>
              <p:cNvCxnSpPr/>
              <p:nvPr/>
            </p:nvCxnSpPr>
            <p:spPr>
              <a:xfrm rot="5400000">
                <a:off x="6501476" y="4606046"/>
                <a:ext cx="376930" cy="118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Chevron 24"/>
              <p:cNvSpPr>
                <a:spLocks noChangeAspect="1"/>
              </p:cNvSpPr>
              <p:nvPr/>
            </p:nvSpPr>
            <p:spPr>
              <a:xfrm rot="6180000">
                <a:off x="7863173" y="5394836"/>
                <a:ext cx="196631" cy="161944"/>
              </a:xfrm>
              <a:prstGeom prst="chevron">
                <a:avLst>
                  <a:gd name="adj" fmla="val 52334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solidFill>
                    <a:schemeClr val="tx1"/>
                  </a:solidFill>
                  <a:latin typeface="+mj-lt"/>
                </a:endParaRPr>
              </a:p>
            </p:txBody>
          </p:sp>
          <p:cxnSp>
            <p:nvCxnSpPr>
              <p:cNvPr id="48" name="Straight Arrow Connector 25"/>
              <p:cNvCxnSpPr/>
              <p:nvPr/>
            </p:nvCxnSpPr>
            <p:spPr>
              <a:xfrm>
                <a:off x="7381773" y="5063740"/>
                <a:ext cx="319307" cy="119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26"/>
              <p:cNvCxnSpPr/>
              <p:nvPr/>
            </p:nvCxnSpPr>
            <p:spPr>
              <a:xfrm>
                <a:off x="7222119" y="5548364"/>
                <a:ext cx="266089" cy="21538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27"/>
              <p:cNvCxnSpPr/>
              <p:nvPr/>
            </p:nvCxnSpPr>
            <p:spPr>
              <a:xfrm rot="5400000">
                <a:off x="6209407" y="5710850"/>
                <a:ext cx="269236" cy="1596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28"/>
              <p:cNvSpPr txBox="1"/>
              <p:nvPr/>
            </p:nvSpPr>
            <p:spPr>
              <a:xfrm>
                <a:off x="3816176" y="4009996"/>
                <a:ext cx="613184" cy="293025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de-DE" sz="1400" dirty="0" smtClean="0">
                    <a:latin typeface="+mj-lt"/>
                  </a:rPr>
                  <a:t>Event</a:t>
                </a:r>
                <a:endParaRPr lang="de-DE" sz="1400" dirty="0">
                  <a:latin typeface="+mj-lt"/>
                </a:endParaRPr>
              </a:p>
            </p:txBody>
          </p:sp>
          <p:cxnSp>
            <p:nvCxnSpPr>
              <p:cNvPr id="52" name="Straight Arrow Connector 29"/>
              <p:cNvCxnSpPr/>
              <p:nvPr/>
            </p:nvCxnSpPr>
            <p:spPr>
              <a:xfrm>
                <a:off x="4508008" y="4171537"/>
                <a:ext cx="638614" cy="119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3" name="Gerader Verbinder 52"/>
          <p:cNvCxnSpPr/>
          <p:nvPr/>
        </p:nvCxnSpPr>
        <p:spPr bwMode="auto">
          <a:xfrm>
            <a:off x="478064" y="3419797"/>
            <a:ext cx="9145016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Abgerundetes Rechteck 23"/>
          <p:cNvSpPr/>
          <p:nvPr/>
        </p:nvSpPr>
        <p:spPr bwMode="auto">
          <a:xfrm>
            <a:off x="522162" y="4147497"/>
            <a:ext cx="3167890" cy="2387493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kumimoji="0" lang="de-DE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Case-</a:t>
            </a:r>
            <a:r>
              <a:rPr kumimoji="0" lang="de-DE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based</a:t>
            </a:r>
            <a:r>
              <a:rPr kumimoji="0" lang="de-DE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reasoning</a:t>
            </a:r>
            <a:endParaRPr kumimoji="0" lang="de-DE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kumimoji="0" lang="de-DE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kumimoji="0" lang="de-DE" sz="1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de-DE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identify</a:t>
            </a:r>
            <a:r>
              <a:rPr kumimoji="0" lang="de-DE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similar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events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from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database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and</a:t>
            </a:r>
            <a:r>
              <a:rPr lang="de-DE" dirty="0">
                <a:solidFill>
                  <a:schemeClr val="tx1"/>
                </a:solidFill>
              </a:rPr>
              <a:t> </a:t>
            </a:r>
            <a:endParaRPr lang="de-DE" dirty="0" smtClean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err="1" smtClean="0">
                <a:solidFill>
                  <a:schemeClr val="tx1"/>
                </a:solidFill>
              </a:rPr>
              <a:t>to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reuse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their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solutions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applied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applicable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strategies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and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their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effectiveness</a:t>
            </a:r>
            <a:r>
              <a:rPr lang="de-DE" dirty="0" smtClean="0">
                <a:solidFill>
                  <a:schemeClr val="tx1"/>
                </a:solidFill>
              </a:rPr>
              <a:t>)</a:t>
            </a:r>
            <a:r>
              <a:rPr kumimoji="0" lang="de-DE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</TotalTime>
  <Words>553</Words>
  <Application>Microsoft Office PowerPoint</Application>
  <PresentationFormat>Vlastná</PresentationFormat>
  <Paragraphs>146</Paragraphs>
  <Slides>15</Slides>
  <Notes>2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Standarddesign</vt:lpstr>
      <vt:lpstr>Prezentácia programu PowerPoint</vt:lpstr>
      <vt:lpstr>Components of the Platform</vt:lpstr>
      <vt:lpstr>Final Demonstrator of the Platform</vt:lpstr>
      <vt:lpstr>Incident Manager</vt:lpstr>
      <vt:lpstr>Virtual meeting room</vt:lpstr>
      <vt:lpstr>Search in Documents</vt:lpstr>
      <vt:lpstr>Dispersion</vt:lpstr>
      <vt:lpstr>Dispersion + monitoring results</vt:lpstr>
      <vt:lpstr>Knowledge database &amp; Case-based reasoning</vt:lpstr>
      <vt:lpstr>Knowledge database Historical cases</vt:lpstr>
      <vt:lpstr>Knowledge database Scenarios</vt:lpstr>
      <vt:lpstr>Knowledge database Long-term scenarios</vt:lpstr>
      <vt:lpstr>Application of the AP</vt:lpstr>
      <vt:lpstr>Summary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102</cp:revision>
  <cp:lastPrinted>1601-01-01T00:00:00Z</cp:lastPrinted>
  <dcterms:created xsi:type="dcterms:W3CDTF">2011-02-09T16:02:23Z</dcterms:created>
  <dcterms:modified xsi:type="dcterms:W3CDTF">2016-01-18T10:44:31Z</dcterms:modified>
</cp:coreProperties>
</file>