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2"/>
  </p:notesMasterIdLst>
  <p:sldIdLst>
    <p:sldId id="288" r:id="rId2"/>
    <p:sldId id="289" r:id="rId3"/>
    <p:sldId id="290" r:id="rId4"/>
    <p:sldId id="291" r:id="rId5"/>
    <p:sldId id="292" r:id="rId6"/>
    <p:sldId id="293" r:id="rId7"/>
    <p:sldId id="294" r:id="rId8"/>
    <p:sldId id="295" r:id="rId9"/>
    <p:sldId id="296" r:id="rId10"/>
    <p:sldId id="297" r:id="rId11"/>
  </p:sldIdLst>
  <p:sldSz cx="10080625" cy="7559675"/>
  <p:notesSz cx="7772400" cy="10058400"/>
  <p:defaultTextStyle>
    <a:defPPr>
      <a:defRPr lang="en-GB"/>
    </a:defPPr>
    <a:lvl1pPr algn="l" defTabSz="358775"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742950" indent="-285750" algn="l" defTabSz="358775"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143000" indent="-228600" algn="l" defTabSz="358775"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600200" indent="-228600" algn="l" defTabSz="358775"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057400" indent="-228600" algn="l" defTabSz="358775"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58" autoAdjust="0"/>
    <p:restoredTop sz="94660"/>
  </p:normalViewPr>
  <p:slideViewPr>
    <p:cSldViewPr>
      <p:cViewPr varScale="1">
        <p:scale>
          <a:sx n="66" d="100"/>
          <a:sy n="66" d="100"/>
        </p:scale>
        <p:origin x="-1296" y="-114"/>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Grp="1" noRot="1" noChangeAspect="1" noChangeArrowheads="1"/>
          </p:cNvSpPr>
          <p:nvPr>
            <p:ph type="sldImg"/>
          </p:nvPr>
        </p:nvSpPr>
        <p:spPr bwMode="auto">
          <a:xfrm>
            <a:off x="1371600" y="763588"/>
            <a:ext cx="5027613" cy="3770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sp>
      <p:sp>
        <p:nvSpPr>
          <p:cNvPr id="2" name="Rectangle 2"/>
          <p:cNvSpPr>
            <a:spLocks noGrp="1" noChangeArrowheads="1"/>
          </p:cNvSpPr>
          <p:nvPr>
            <p:ph type="body"/>
          </p:nvPr>
        </p:nvSpPr>
        <p:spPr bwMode="auto">
          <a:xfrm>
            <a:off x="777875" y="4776788"/>
            <a:ext cx="6216650" cy="4524375"/>
          </a:xfrm>
          <a:prstGeom prst="rect">
            <a:avLst/>
          </a:prstGeom>
          <a:noFill/>
          <a:ln>
            <a:noFill/>
          </a:ln>
          <a:effectLst/>
          <a:extLst/>
        </p:spPr>
        <p:txBody>
          <a:bodyPr vert="horz" wrap="square" lIns="0" tIns="0" rIns="0" bIns="0" numCol="1" anchor="t" anchorCtr="0" compatLnSpc="1">
            <a:prstTxWarp prst="textNoShape">
              <a:avLst/>
            </a:prstTxWarp>
          </a:bodyPr>
          <a:lstStyle/>
          <a:p>
            <a:pPr lvl="0"/>
            <a:endParaRPr lang="de-DE" noProof="0" smtClean="0"/>
          </a:p>
        </p:txBody>
      </p:sp>
      <p:sp>
        <p:nvSpPr>
          <p:cNvPr id="2051" name="Rectangle 3"/>
          <p:cNvSpPr>
            <a:spLocks noGrp="1" noChangeArrowheads="1"/>
          </p:cNvSpPr>
          <p:nvPr>
            <p:ph type="hdr"/>
          </p:nvPr>
        </p:nvSpPr>
        <p:spPr bwMode="auto">
          <a:xfrm>
            <a:off x="0" y="0"/>
            <a:ext cx="3371850" cy="501650"/>
          </a:xfrm>
          <a:prstGeom prst="rect">
            <a:avLst/>
          </a:prstGeom>
          <a:noFill/>
          <a:ln>
            <a:noFill/>
          </a:ln>
          <a:effectLst/>
          <a:extLst/>
        </p:spPr>
        <p:txBody>
          <a:bodyPr vert="horz" wrap="square" lIns="0" tIns="0" rIns="0" bIns="0" numCol="1" anchor="t" anchorCtr="0" compatLnSpc="1">
            <a:prstTxWarp prst="textNoShape">
              <a:avLst/>
            </a:prstTxWarp>
          </a:bodyPr>
          <a:lstStyle>
            <a:lvl1pPr eaLnBrk="1">
              <a:lnSpc>
                <a:spcPct val="93000"/>
              </a:lnSpc>
              <a:buClr>
                <a:srgbClr val="000000"/>
              </a:buClr>
              <a:buSzPct val="100000"/>
              <a:buFont typeface="Times New Roman" panose="02020603050405020304" pitchFamily="18" charset="0"/>
              <a:buNone/>
              <a:tabLst>
                <a:tab pos="723900" algn="l"/>
                <a:tab pos="1447800" algn="l"/>
                <a:tab pos="2171700" algn="l"/>
                <a:tab pos="2895600" algn="l"/>
              </a:tabLst>
              <a:defRPr sz="1400">
                <a:solidFill>
                  <a:srgbClr val="000000"/>
                </a:solidFill>
                <a:latin typeface="Times New Roman" pitchFamily="18" charset="0"/>
              </a:defRPr>
            </a:lvl1pPr>
          </a:lstStyle>
          <a:p>
            <a:pPr>
              <a:defRPr/>
            </a:pPr>
            <a:endParaRPr lang="en-US"/>
          </a:p>
        </p:txBody>
      </p:sp>
      <p:sp>
        <p:nvSpPr>
          <p:cNvPr id="2052" name="Rectangle 4"/>
          <p:cNvSpPr>
            <a:spLocks noGrp="1" noChangeArrowheads="1"/>
          </p:cNvSpPr>
          <p:nvPr>
            <p:ph type="dt"/>
          </p:nvPr>
        </p:nvSpPr>
        <p:spPr bwMode="auto">
          <a:xfrm>
            <a:off x="4398963" y="0"/>
            <a:ext cx="3371850" cy="501650"/>
          </a:xfrm>
          <a:prstGeom prst="rect">
            <a:avLst/>
          </a:prstGeom>
          <a:noFill/>
          <a:ln>
            <a:noFill/>
          </a:ln>
          <a:effectLst/>
          <a:extLst/>
        </p:spPr>
        <p:txBody>
          <a:bodyPr vert="horz" wrap="square" lIns="0" tIns="0" rIns="0" bIns="0" numCol="1" anchor="t" anchorCtr="0" compatLnSpc="1">
            <a:prstTxWarp prst="textNoShape">
              <a:avLst/>
            </a:prstTxWarp>
          </a:bodyPr>
          <a:lstStyle>
            <a:lvl1pPr algn="r" eaLnBrk="1">
              <a:lnSpc>
                <a:spcPct val="93000"/>
              </a:lnSpc>
              <a:buClr>
                <a:srgbClr val="000000"/>
              </a:buClr>
              <a:buSzPct val="100000"/>
              <a:buFont typeface="Times New Roman" panose="02020603050405020304" pitchFamily="18" charset="0"/>
              <a:buNone/>
              <a:tabLst>
                <a:tab pos="723900" algn="l"/>
                <a:tab pos="1447800" algn="l"/>
                <a:tab pos="2171700" algn="l"/>
                <a:tab pos="2895600" algn="l"/>
              </a:tabLst>
              <a:defRPr sz="1400">
                <a:solidFill>
                  <a:srgbClr val="000000"/>
                </a:solidFill>
                <a:latin typeface="Times New Roman" pitchFamily="18" charset="0"/>
              </a:defRPr>
            </a:lvl1pPr>
          </a:lstStyle>
          <a:p>
            <a:pPr>
              <a:defRPr/>
            </a:pPr>
            <a:endParaRPr lang="en-US"/>
          </a:p>
        </p:txBody>
      </p:sp>
      <p:sp>
        <p:nvSpPr>
          <p:cNvPr id="2053" name="Rectangle 5"/>
          <p:cNvSpPr>
            <a:spLocks noGrp="1" noChangeArrowheads="1"/>
          </p:cNvSpPr>
          <p:nvPr>
            <p:ph type="ftr"/>
          </p:nvPr>
        </p:nvSpPr>
        <p:spPr bwMode="auto">
          <a:xfrm>
            <a:off x="0" y="9555163"/>
            <a:ext cx="3371850" cy="501650"/>
          </a:xfrm>
          <a:prstGeom prst="rect">
            <a:avLst/>
          </a:prstGeom>
          <a:noFill/>
          <a:ln>
            <a:noFill/>
          </a:ln>
          <a:effectLst/>
          <a:extLst/>
        </p:spPr>
        <p:txBody>
          <a:bodyPr vert="horz" wrap="square" lIns="0" tIns="0" rIns="0" bIns="0" numCol="1" anchor="b" anchorCtr="0" compatLnSpc="1">
            <a:prstTxWarp prst="textNoShape">
              <a:avLst/>
            </a:prstTxWarp>
          </a:bodyPr>
          <a:lstStyle>
            <a:lvl1pPr eaLnBrk="1">
              <a:lnSpc>
                <a:spcPct val="93000"/>
              </a:lnSpc>
              <a:buClr>
                <a:srgbClr val="000000"/>
              </a:buClr>
              <a:buSzPct val="100000"/>
              <a:buFont typeface="Times New Roman" panose="02020603050405020304" pitchFamily="18" charset="0"/>
              <a:buNone/>
              <a:tabLst>
                <a:tab pos="723900" algn="l"/>
                <a:tab pos="1447800" algn="l"/>
                <a:tab pos="2171700" algn="l"/>
                <a:tab pos="2895600" algn="l"/>
              </a:tabLst>
              <a:defRPr sz="1400">
                <a:solidFill>
                  <a:srgbClr val="000000"/>
                </a:solidFill>
                <a:latin typeface="Times New Roman" pitchFamily="18" charset="0"/>
              </a:defRPr>
            </a:lvl1pPr>
          </a:lstStyle>
          <a:p>
            <a:pPr>
              <a:defRPr/>
            </a:pPr>
            <a:endParaRPr lang="en-US"/>
          </a:p>
        </p:txBody>
      </p:sp>
      <p:sp>
        <p:nvSpPr>
          <p:cNvPr id="2054" name="Rectangle 6"/>
          <p:cNvSpPr>
            <a:spLocks noGrp="1" noChangeArrowheads="1"/>
          </p:cNvSpPr>
          <p:nvPr>
            <p:ph type="sldNum"/>
          </p:nvPr>
        </p:nvSpPr>
        <p:spPr bwMode="auto">
          <a:xfrm>
            <a:off x="4398963" y="9555163"/>
            <a:ext cx="3371850" cy="501650"/>
          </a:xfrm>
          <a:prstGeom prst="rect">
            <a:avLst/>
          </a:prstGeom>
          <a:noFill/>
          <a:ln>
            <a:noFill/>
          </a:ln>
          <a:effectLst/>
          <a:extLst/>
        </p:spPr>
        <p:txBody>
          <a:bodyPr vert="horz" wrap="square" lIns="0" tIns="0" rIns="0" bIns="0" numCol="1" anchor="b" anchorCtr="0" compatLnSpc="1">
            <a:prstTxWarp prst="textNoShape">
              <a:avLst/>
            </a:prstTxWarp>
          </a:bodyPr>
          <a:lstStyle>
            <a:lvl1pPr algn="r" eaLnBrk="1">
              <a:lnSpc>
                <a:spcPct val="93000"/>
              </a:lnSpc>
              <a:buClr>
                <a:srgbClr val="000000"/>
              </a:buClr>
              <a:buSzPct val="100000"/>
              <a:buFont typeface="Times New Roman" panose="02020603050405020304" pitchFamily="18" charset="0"/>
              <a:buNone/>
              <a:tabLst>
                <a:tab pos="723900" algn="l"/>
                <a:tab pos="1447800" algn="l"/>
                <a:tab pos="2171700" algn="l"/>
                <a:tab pos="2895600" algn="l"/>
              </a:tabLst>
              <a:defRPr sz="1400">
                <a:solidFill>
                  <a:srgbClr val="000000"/>
                </a:solidFill>
                <a:latin typeface="Times New Roman" panose="02020603050405020304" pitchFamily="18" charset="0"/>
              </a:defRPr>
            </a:lvl1pPr>
          </a:lstStyle>
          <a:p>
            <a:pPr>
              <a:defRPr/>
            </a:pPr>
            <a:fld id="{FA898A53-4090-41ED-92A5-C2872F782070}" type="slidenum">
              <a:rPr lang="en-US" altLang="de-DE"/>
              <a:pPr>
                <a:defRPr/>
              </a:pPr>
              <a:t>‹#›</a:t>
            </a:fld>
            <a:endParaRPr lang="en-US" altLang="de-DE"/>
          </a:p>
        </p:txBody>
      </p:sp>
    </p:spTree>
    <p:extLst>
      <p:ext uri="{BB962C8B-B14F-4D97-AF65-F5344CB8AC3E}">
        <p14:creationId xmlns="" xmlns:p14="http://schemas.microsoft.com/office/powerpoint/2010/main" val="2675104701"/>
      </p:ext>
    </p:extLst>
  </p:cSld>
  <p:clrMap bg1="lt1" tx1="dk1" bg2="lt2" tx2="dk2" accent1="accent1" accent2="accent2" accent3="accent3" accent4="accent4" accent5="accent5" accent6="accent6" hlink="hlink" folHlink="folHlink"/>
  <p:notesStyle>
    <a:lvl1pPr algn="l" defTabSz="358775"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358775"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358775"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358775"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358775"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pPr>
            <a:fld id="{438933D7-5596-402F-BA94-CF98BEDE05CD}" type="slidenum">
              <a:rPr lang="en-US" altLang="de-DE" sz="1400" smtClean="0"/>
              <a:pPr>
                <a:spcBef>
                  <a:spcPct val="0"/>
                </a:spcBef>
              </a:pPr>
              <a:t>1</a:t>
            </a:fld>
            <a:endParaRPr lang="en-US" altLang="de-DE" sz="1400" smtClean="0"/>
          </a:p>
        </p:txBody>
      </p:sp>
      <p:sp>
        <p:nvSpPr>
          <p:cNvPr id="4099" name="Rectangle 1"/>
          <p:cNvSpPr>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headEnd/>
            <a:tailEnd/>
          </a:ln>
        </p:spPr>
      </p:sp>
      <p:sp>
        <p:nvSpPr>
          <p:cNvPr id="4100" name="Rectangle 2"/>
          <p:cNvSpPr>
            <a:spLocks noGrp="1" noChangeArrowheads="1"/>
          </p:cNvSpPr>
          <p:nvPr>
            <p:ph type="body" idx="1"/>
          </p:nvPr>
        </p:nvSpPr>
        <p:spPr>
          <a:xfrm>
            <a:off x="777875" y="4776788"/>
            <a:ext cx="6218238" cy="4525962"/>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de-DE" altLang="de-DE" smtClean="0"/>
          </a:p>
        </p:txBody>
      </p:sp>
    </p:spTree>
    <p:extLst>
      <p:ext uri="{BB962C8B-B14F-4D97-AF65-F5344CB8AC3E}">
        <p14:creationId xmlns="" xmlns:p14="http://schemas.microsoft.com/office/powerpoint/2010/main" val="1720412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sldNum" sz="quarter"/>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358775"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pPr>
            <a:fld id="{96CC8382-5527-44F0-90A5-20923199465E}" type="slidenum">
              <a:rPr lang="en-US" altLang="de-DE" sz="1400" smtClean="0"/>
              <a:pPr>
                <a:spcBef>
                  <a:spcPct val="0"/>
                </a:spcBef>
              </a:pPr>
              <a:t>10</a:t>
            </a:fld>
            <a:endParaRPr lang="en-US" altLang="de-DE" sz="1400" smtClean="0"/>
          </a:p>
        </p:txBody>
      </p:sp>
      <p:sp>
        <p:nvSpPr>
          <p:cNvPr id="37891" name="Rectangle 2"/>
          <p:cNvSpPr>
            <a:spLocks noGrp="1" noRot="1" noChangeAspect="1" noChangeArrowheads="1" noTextEdit="1"/>
          </p:cNvSpPr>
          <p:nvPr>
            <p:ph type="sldImg"/>
          </p:nvPr>
        </p:nvSpPr>
        <p:spPr>
          <a:xfrm>
            <a:off x="1371600" y="754063"/>
            <a:ext cx="5029200" cy="3771900"/>
          </a:xfrm>
        </p:spPr>
      </p:sp>
      <p:sp>
        <p:nvSpPr>
          <p:cNvPr id="37892" name="Rectangle 3"/>
          <p:cNvSpPr>
            <a:spLocks noGrp="1" noChangeArrowheads="1"/>
          </p:cNvSpPr>
          <p:nvPr>
            <p:ph type="body" idx="1"/>
          </p:nvPr>
        </p:nvSpPr>
        <p:spPr>
          <a:xfrm>
            <a:off x="777875" y="4778375"/>
            <a:ext cx="6216650" cy="45259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de-DE" altLang="de-DE" smtClean="0"/>
          </a:p>
        </p:txBody>
      </p:sp>
    </p:spTree>
    <p:extLst>
      <p:ext uri="{BB962C8B-B14F-4D97-AF65-F5344CB8AC3E}">
        <p14:creationId xmlns:p14="http://schemas.microsoft.com/office/powerpoint/2010/main" xmlns="" val="2445028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755650" y="2347913"/>
            <a:ext cx="8569325" cy="1620837"/>
          </a:xfrm>
        </p:spPr>
        <p:txBody>
          <a:bodyPr/>
          <a:lstStyle/>
          <a:p>
            <a:r>
              <a:rPr lang="de-DE" smtClean="0"/>
              <a:t>Titelmasterformat durch Klicken bearbeiten</a:t>
            </a:r>
            <a:endParaRPr lang="en-GB"/>
          </a:p>
        </p:txBody>
      </p:sp>
      <p:sp>
        <p:nvSpPr>
          <p:cNvPr id="3" name="Untertitel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GB"/>
          </a:p>
        </p:txBody>
      </p:sp>
    </p:spTree>
    <p:extLst>
      <p:ext uri="{BB962C8B-B14F-4D97-AF65-F5344CB8AC3E}">
        <p14:creationId xmlns="" xmlns:p14="http://schemas.microsoft.com/office/powerpoint/2010/main" val="272208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extLst>
      <p:ext uri="{BB962C8B-B14F-4D97-AF65-F5344CB8AC3E}">
        <p14:creationId xmlns="" xmlns:p14="http://schemas.microsoft.com/office/powerpoint/2010/main" val="1314347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305675" y="36513"/>
            <a:ext cx="2266950" cy="6030912"/>
          </a:xfrm>
        </p:spPr>
        <p:txBody>
          <a:bodyPr vert="eaVert"/>
          <a:lstStyle/>
          <a:p>
            <a:r>
              <a:rPr lang="de-DE" smtClean="0"/>
              <a:t>Titelmasterformat durch Klicken bearbeiten</a:t>
            </a:r>
            <a:endParaRPr lang="en-GB"/>
          </a:p>
        </p:txBody>
      </p:sp>
      <p:sp>
        <p:nvSpPr>
          <p:cNvPr id="3" name="Vertikaler Textplatzhalter 2"/>
          <p:cNvSpPr>
            <a:spLocks noGrp="1"/>
          </p:cNvSpPr>
          <p:nvPr>
            <p:ph type="body" orient="vert" idx="1"/>
          </p:nvPr>
        </p:nvSpPr>
        <p:spPr>
          <a:xfrm>
            <a:off x="503238" y="36513"/>
            <a:ext cx="6650037" cy="603091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extLst>
      <p:ext uri="{BB962C8B-B14F-4D97-AF65-F5344CB8AC3E}">
        <p14:creationId xmlns="" xmlns:p14="http://schemas.microsoft.com/office/powerpoint/2010/main" val="211697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en-GB" dirty="0"/>
          </a:p>
        </p:txBody>
      </p:sp>
      <p:sp>
        <p:nvSpPr>
          <p:cNvPr id="3" name="Inhaltsplatzhalter 2"/>
          <p:cNvSpPr>
            <a:spLocks noGrp="1"/>
          </p:cNvSpPr>
          <p:nvPr>
            <p:ph idx="1"/>
          </p:nvPr>
        </p:nvSpPr>
        <p:spPr>
          <a:xfrm>
            <a:off x="431800" y="1079500"/>
            <a:ext cx="9433048" cy="5796681"/>
          </a:xfrm>
        </p:spPr>
        <p:txBody>
          <a:bodyPr/>
          <a:lstStyle>
            <a:lvl2pPr marL="742950" indent="-285750">
              <a:buFontTx/>
              <a:buBlip>
                <a:blip r:embed="rId2"/>
              </a:buBlip>
              <a:defRPr/>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extLst>
      <p:ext uri="{BB962C8B-B14F-4D97-AF65-F5344CB8AC3E}">
        <p14:creationId xmlns="" xmlns:p14="http://schemas.microsoft.com/office/powerpoint/2010/main" val="455010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96925" y="4857750"/>
            <a:ext cx="8567738" cy="1501775"/>
          </a:xfrm>
        </p:spPr>
        <p:txBody>
          <a:bodyPr anchor="t"/>
          <a:lstStyle>
            <a:lvl1pPr algn="l">
              <a:defRPr sz="4000" b="1" cap="all"/>
            </a:lvl1pPr>
          </a:lstStyle>
          <a:p>
            <a:r>
              <a:rPr lang="de-DE" smtClean="0"/>
              <a:t>Titelmasterformat durch Klicken bearbeiten</a:t>
            </a:r>
            <a:endParaRPr lang="en-GB"/>
          </a:p>
        </p:txBody>
      </p:sp>
      <p:sp>
        <p:nvSpPr>
          <p:cNvPr id="3" name="Textplatzhalt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 xmlns:p14="http://schemas.microsoft.com/office/powerpoint/2010/main" val="2945794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3" name="Inhaltsplatzhalter 2"/>
          <p:cNvSpPr>
            <a:spLocks noGrp="1"/>
          </p:cNvSpPr>
          <p:nvPr>
            <p:ph sz="half" idx="1"/>
          </p:nvPr>
        </p:nvSpPr>
        <p:spPr>
          <a:xfrm>
            <a:off x="503238" y="1079500"/>
            <a:ext cx="4457700" cy="4987925"/>
          </a:xfrm>
        </p:spPr>
        <p:txBody>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
        <p:nvSpPr>
          <p:cNvPr id="4" name="Inhaltsplatzhalter 3"/>
          <p:cNvSpPr>
            <a:spLocks noGrp="1"/>
          </p:cNvSpPr>
          <p:nvPr>
            <p:ph sz="half" idx="2"/>
          </p:nvPr>
        </p:nvSpPr>
        <p:spPr>
          <a:xfrm>
            <a:off x="5113338" y="1079500"/>
            <a:ext cx="4459287" cy="4987925"/>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GB" dirty="0"/>
          </a:p>
        </p:txBody>
      </p:sp>
    </p:spTree>
    <p:extLst>
      <p:ext uri="{BB962C8B-B14F-4D97-AF65-F5344CB8AC3E}">
        <p14:creationId xmlns="" xmlns:p14="http://schemas.microsoft.com/office/powerpoint/2010/main" val="82234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04825" y="303213"/>
            <a:ext cx="9072563" cy="1258887"/>
          </a:xfrm>
        </p:spPr>
        <p:txBody>
          <a:bodyPr/>
          <a:lstStyle>
            <a:lvl1pPr>
              <a:defRPr/>
            </a:lvl1pPr>
          </a:lstStyle>
          <a:p>
            <a:r>
              <a:rPr lang="de-DE" smtClean="0"/>
              <a:t>Titelmasterformat durch Klicken bearbeiten</a:t>
            </a:r>
            <a:endParaRPr lang="en-GB"/>
          </a:p>
        </p:txBody>
      </p:sp>
      <p:sp>
        <p:nvSpPr>
          <p:cNvPr id="3" name="Textplatzhalt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5" name="Textplatzhalt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Tree>
    <p:extLst>
      <p:ext uri="{BB962C8B-B14F-4D97-AF65-F5344CB8AC3E}">
        <p14:creationId xmlns="" xmlns:p14="http://schemas.microsoft.com/office/powerpoint/2010/main" val="1451645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Tree>
    <p:extLst>
      <p:ext uri="{BB962C8B-B14F-4D97-AF65-F5344CB8AC3E}">
        <p14:creationId xmlns="" xmlns:p14="http://schemas.microsoft.com/office/powerpoint/2010/main" val="2525028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20350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4825" y="301625"/>
            <a:ext cx="3316288" cy="1279525"/>
          </a:xfrm>
        </p:spPr>
        <p:txBody>
          <a:bodyPr anchor="b"/>
          <a:lstStyle>
            <a:lvl1pPr algn="l">
              <a:defRPr sz="2000" b="1"/>
            </a:lvl1pPr>
          </a:lstStyle>
          <a:p>
            <a:r>
              <a:rPr lang="de-DE" smtClean="0"/>
              <a:t>Titelmasterformat durch Klicken bearbeiten</a:t>
            </a:r>
            <a:endParaRPr lang="en-GB"/>
          </a:p>
        </p:txBody>
      </p:sp>
      <p:sp>
        <p:nvSpPr>
          <p:cNvPr id="3" name="Inhaltsplatzhalt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4" name="Textplatzhalt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 xmlns:p14="http://schemas.microsoft.com/office/powerpoint/2010/main" val="4217360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976438" y="5291138"/>
            <a:ext cx="6048375" cy="625475"/>
          </a:xfrm>
        </p:spPr>
        <p:txBody>
          <a:bodyPr anchor="b"/>
          <a:lstStyle>
            <a:lvl1pPr algn="l">
              <a:defRPr sz="2000" b="1"/>
            </a:lvl1pPr>
          </a:lstStyle>
          <a:p>
            <a:r>
              <a:rPr lang="de-DE" smtClean="0"/>
              <a:t>Titelmasterformat durch Klicken bearbeiten</a:t>
            </a:r>
            <a:endParaRPr lang="en-GB"/>
          </a:p>
        </p:txBody>
      </p:sp>
      <p:sp>
        <p:nvSpPr>
          <p:cNvPr id="3" name="Bildplatzhalt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platzhalt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 xmlns:p14="http://schemas.microsoft.com/office/powerpoint/2010/main" val="3398217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9359900" y="7019925"/>
            <a:ext cx="720725" cy="53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1027" name="Picture 2"/>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360363" cy="7559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1028" name="Picture 3"/>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0" y="7019925"/>
            <a:ext cx="720725" cy="53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1029" name="Picture 4"/>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720725"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0" name="Rectangle 5"/>
          <p:cNvSpPr>
            <a:spLocks noGrp="1" noChangeArrowheads="1"/>
          </p:cNvSpPr>
          <p:nvPr>
            <p:ph type="body" idx="1"/>
          </p:nvPr>
        </p:nvSpPr>
        <p:spPr bwMode="auto">
          <a:xfrm>
            <a:off x="503238" y="1079500"/>
            <a:ext cx="9290050" cy="579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0" tIns="21167" rIns="0" bIns="0" numCol="1" anchor="t" anchorCtr="0" compatLnSpc="1">
            <a:prstTxWarp prst="textNoShape">
              <a:avLst/>
            </a:prstTxWarp>
          </a:bodyPr>
          <a:lstStyle/>
          <a:p>
            <a:pPr lvl="0"/>
            <a:r>
              <a:rPr lang="en-GB" altLang="de-DE" dirty="0" smtClean="0"/>
              <a:t>Click to edit the outline text format</a:t>
            </a:r>
          </a:p>
          <a:p>
            <a:pPr lvl="1"/>
            <a:r>
              <a:rPr lang="en-GB" altLang="de-DE" dirty="0" smtClean="0"/>
              <a:t>Second Outline Level</a:t>
            </a:r>
          </a:p>
          <a:p>
            <a:pPr lvl="2"/>
            <a:r>
              <a:rPr lang="en-GB" altLang="de-DE" dirty="0" smtClean="0"/>
              <a:t>Third Outline Level</a:t>
            </a:r>
          </a:p>
          <a:p>
            <a:pPr lvl="3"/>
            <a:r>
              <a:rPr lang="en-GB" altLang="de-DE" dirty="0" smtClean="0"/>
              <a:t>Fourth Outline Level</a:t>
            </a:r>
          </a:p>
          <a:p>
            <a:pPr lvl="4"/>
            <a:r>
              <a:rPr lang="en-GB" altLang="de-DE" dirty="0" smtClean="0"/>
              <a:t>Fifth Outline Level</a:t>
            </a:r>
          </a:p>
          <a:p>
            <a:pPr lvl="4"/>
            <a:r>
              <a:rPr lang="en-GB" altLang="de-DE" dirty="0" smtClean="0"/>
              <a:t>Sixth Outline Level</a:t>
            </a:r>
          </a:p>
          <a:p>
            <a:pPr lvl="4"/>
            <a:r>
              <a:rPr lang="en-GB" altLang="de-DE" dirty="0" smtClean="0"/>
              <a:t>Seventh Outline Level</a:t>
            </a:r>
          </a:p>
          <a:p>
            <a:pPr lvl="4"/>
            <a:r>
              <a:rPr lang="en-GB" altLang="de-DE" dirty="0" smtClean="0"/>
              <a:t>Eighth Outline Level</a:t>
            </a:r>
          </a:p>
          <a:p>
            <a:pPr lvl="4"/>
            <a:r>
              <a:rPr lang="en-GB" altLang="de-DE" dirty="0" smtClean="0"/>
              <a:t>Ninth Outline Level</a:t>
            </a:r>
          </a:p>
        </p:txBody>
      </p:sp>
      <p:pic>
        <p:nvPicPr>
          <p:cNvPr id="1031" name="Picture 6"/>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107950" y="71438"/>
            <a:ext cx="577850" cy="57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2" name="Rectangle 7"/>
          <p:cNvSpPr>
            <a:spLocks noGrp="1" noChangeArrowheads="1"/>
          </p:cNvSpPr>
          <p:nvPr>
            <p:ph type="title"/>
          </p:nvPr>
        </p:nvSpPr>
        <p:spPr bwMode="auto">
          <a:xfrm>
            <a:off x="684213" y="36513"/>
            <a:ext cx="7054850" cy="698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de-DE" smtClean="0"/>
              <a:t>Click to edit the title text format</a:t>
            </a:r>
          </a:p>
        </p:txBody>
      </p:sp>
      <p:sp>
        <p:nvSpPr>
          <p:cNvPr id="1033" name="Rectangle 11"/>
          <p:cNvSpPr>
            <a:spLocks noChangeArrowheads="1"/>
          </p:cNvSpPr>
          <p:nvPr/>
        </p:nvSpPr>
        <p:spPr bwMode="auto">
          <a:xfrm>
            <a:off x="0" y="0"/>
            <a:ext cx="10080625" cy="7559675"/>
          </a:xfrm>
          <a:prstGeom prst="rect">
            <a:avLst/>
          </a:prstGeom>
          <a:noFill/>
          <a:ln w="18000">
            <a:solidFill>
              <a:srgbClr val="FFFFFF"/>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eaLnBrk="1">
              <a:lnSpc>
                <a:spcPct val="93000"/>
              </a:lnSpc>
              <a:buClr>
                <a:srgbClr val="000000"/>
              </a:buClr>
              <a:buSzPct val="100000"/>
              <a:buFont typeface="Times New Roman" panose="02020603050405020304" pitchFamily="18" charset="0"/>
              <a:buNone/>
            </a:pPr>
            <a:endParaRPr lang="de-DE" altLang="de-DE"/>
          </a:p>
        </p:txBody>
      </p:sp>
      <p:pic>
        <p:nvPicPr>
          <p:cNvPr id="1034" name="Picture 13"/>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0" y="720725"/>
            <a:ext cx="10080625" cy="36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pic>
        <p:nvPicPr>
          <p:cNvPr id="1035" name="Picture 14"/>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0" y="7019925"/>
            <a:ext cx="10080625" cy="36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6" name="Text Box 16"/>
          <p:cNvSpPr txBox="1">
            <a:spLocks noChangeArrowheads="1"/>
          </p:cNvSpPr>
          <p:nvPr userDrawn="1"/>
        </p:nvSpPr>
        <p:spPr bwMode="auto">
          <a:xfrm>
            <a:off x="9144000" y="7153275"/>
            <a:ext cx="936625"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a:lnSpc>
                <a:spcPct val="93000"/>
              </a:lnSpc>
              <a:spcBef>
                <a:spcPct val="50000"/>
              </a:spcBef>
              <a:buClr>
                <a:srgbClr val="000000"/>
              </a:buClr>
              <a:buSzPct val="100000"/>
              <a:buFont typeface="Times New Roman" panose="02020603050405020304" pitchFamily="18" charset="0"/>
              <a:buNone/>
            </a:pPr>
            <a:fld id="{49FEF3C7-61A9-43D4-9C5E-F6D8B329D6C7}" type="slidenum">
              <a:rPr lang="en-GB" altLang="de-DE" sz="1200"/>
              <a:pPr eaLnBrk="1">
                <a:lnSpc>
                  <a:spcPct val="93000"/>
                </a:lnSpc>
                <a:spcBef>
                  <a:spcPct val="50000"/>
                </a:spcBef>
                <a:buClr>
                  <a:srgbClr val="000000"/>
                </a:buClr>
                <a:buSzPct val="100000"/>
                <a:buFont typeface="Times New Roman" panose="02020603050405020304" pitchFamily="18" charset="0"/>
                <a:buNone/>
              </a:pPr>
              <a:t>‹#›</a:t>
            </a:fld>
            <a:endParaRPr lang="en-GB" altLang="de-DE" sz="1200"/>
          </a:p>
        </p:txBody>
      </p:sp>
      <p:sp>
        <p:nvSpPr>
          <p:cNvPr id="1037" name="Text Box 17"/>
          <p:cNvSpPr txBox="1">
            <a:spLocks noChangeArrowheads="1"/>
          </p:cNvSpPr>
          <p:nvPr userDrawn="1"/>
        </p:nvSpPr>
        <p:spPr bwMode="auto">
          <a:xfrm>
            <a:off x="2016125" y="7164388"/>
            <a:ext cx="6192838" cy="263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a:lnSpc>
                <a:spcPct val="93000"/>
              </a:lnSpc>
              <a:spcBef>
                <a:spcPct val="50000"/>
              </a:spcBef>
              <a:buClr>
                <a:srgbClr val="000000"/>
              </a:buClr>
              <a:buSzPct val="100000"/>
              <a:buFont typeface="Times New Roman" panose="02020603050405020304" pitchFamily="18" charset="0"/>
              <a:buNone/>
            </a:pPr>
            <a:r>
              <a:rPr lang="en-GB" altLang="de-DE" sz="1200" dirty="0"/>
              <a:t>W. Raskob					</a:t>
            </a:r>
            <a:r>
              <a:rPr lang="en-GB" altLang="de-DE" sz="1200" noProof="0" dirty="0" smtClean="0"/>
              <a:t>Final PREPARE meeting,</a:t>
            </a:r>
            <a:r>
              <a:rPr lang="en-GB" altLang="de-DE" sz="1200" baseline="0" noProof="0" dirty="0" smtClean="0"/>
              <a:t> Bratislava</a:t>
            </a:r>
            <a:endParaRPr lang="en-GB" altLang="de-DE" sz="1200" noProof="0" dirty="0"/>
          </a:p>
        </p:txBody>
      </p:sp>
      <p:pic>
        <p:nvPicPr>
          <p:cNvPr id="1038" name="Picture 18"/>
          <p:cNvPicPr>
            <a:picLocks noChangeAspect="1" noChangeArrowheads="1"/>
          </p:cNvPicPr>
          <p:nvPr userDrawn="1"/>
        </p:nvPicPr>
        <p:blipFill>
          <a:blip r:embed="rId17" cstate="print">
            <a:extLst>
              <a:ext uri="{28A0092B-C50C-407E-A947-70E740481C1C}">
                <a14:useLocalDpi xmlns="" xmlns:a14="http://schemas.microsoft.com/office/drawing/2010/main" val="0"/>
              </a:ext>
            </a:extLst>
          </a:blip>
          <a:srcRect/>
          <a:stretch>
            <a:fillRect/>
          </a:stretch>
        </p:blipFill>
        <p:spPr bwMode="auto">
          <a:xfrm>
            <a:off x="0" y="7019925"/>
            <a:ext cx="1079500" cy="530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2" name="Textfeld 1"/>
          <p:cNvSpPr txBox="1"/>
          <p:nvPr userDrawn="1"/>
        </p:nvSpPr>
        <p:spPr>
          <a:xfrm>
            <a:off x="8030483" y="179437"/>
            <a:ext cx="2016224" cy="493084"/>
          </a:xfrm>
          <a:prstGeom prst="rect">
            <a:avLst/>
          </a:prstGeom>
          <a:noFill/>
        </p:spPr>
        <p:txBody>
          <a:bodyPr>
            <a:spAutoFit/>
          </a:bodyPr>
          <a:lstStyle/>
          <a:p>
            <a:pPr eaLnBrk="1">
              <a:lnSpc>
                <a:spcPct val="93000"/>
              </a:lnSpc>
              <a:buClr>
                <a:srgbClr val="000000"/>
              </a:buClr>
              <a:buSzPct val="100000"/>
              <a:buFont typeface="Times New Roman" panose="02020603050405020304" pitchFamily="18" charset="0"/>
              <a:buNone/>
              <a:defRPr/>
            </a:pPr>
            <a:r>
              <a:rPr lang="en-GB" sz="2800" b="1" i="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Arial" charset="0"/>
              </a:rPr>
              <a:t>PREPARE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2pPr>
      <a:lvl3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3pPr>
      <a:lvl4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4pPr>
      <a:lvl5pPr algn="ctr" defTabSz="358775"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defRPr>
      </a:lvl5pPr>
      <a:lvl6pPr marL="25146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6pPr>
      <a:lvl7pPr marL="29718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7pPr>
      <a:lvl8pPr marL="34290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8pPr>
      <a:lvl9pPr marL="3886200" indent="-228600" algn="ctr" defTabSz="358775" rtl="0" fontAlgn="base" hangingPunct="0">
        <a:lnSpc>
          <a:spcPct val="93000"/>
        </a:lnSpc>
        <a:spcBef>
          <a:spcPct val="0"/>
        </a:spcBef>
        <a:spcAft>
          <a:spcPct val="0"/>
        </a:spcAft>
        <a:buClr>
          <a:srgbClr val="000000"/>
        </a:buClr>
        <a:buSzPct val="100000"/>
        <a:buFont typeface="Times New Roman" pitchFamily="18" charset="0"/>
        <a:defRPr sz="3200">
          <a:solidFill>
            <a:srgbClr val="000000"/>
          </a:solidFill>
          <a:latin typeface="Arial" charset="0"/>
        </a:defRPr>
      </a:lvl9pPr>
    </p:titleStyle>
    <p:bodyStyle>
      <a:lvl1pPr marL="342900" indent="-342900" algn="l" defTabSz="358775" rtl="0" eaLnBrk="0" fontAlgn="base" hangingPunct="0">
        <a:lnSpc>
          <a:spcPct val="93000"/>
        </a:lnSpc>
        <a:spcBef>
          <a:spcPct val="0"/>
        </a:spcBef>
        <a:spcAft>
          <a:spcPts val="1425"/>
        </a:spcAft>
        <a:buClr>
          <a:srgbClr val="000000"/>
        </a:buClr>
        <a:buSzPct val="100000"/>
        <a:buBlip>
          <a:blip r:embed="rId18"/>
        </a:buBlip>
        <a:defRPr sz="2400">
          <a:solidFill>
            <a:srgbClr val="000000"/>
          </a:solidFill>
          <a:latin typeface="+mn-lt"/>
          <a:ea typeface="+mn-ea"/>
          <a:cs typeface="+mn-cs"/>
        </a:defRPr>
      </a:lvl1pPr>
      <a:lvl2pPr marL="742950" indent="-285750" algn="l" defTabSz="358775" rtl="0" eaLnBrk="0" fontAlgn="base" hangingPunct="0">
        <a:lnSpc>
          <a:spcPct val="93000"/>
        </a:lnSpc>
        <a:spcBef>
          <a:spcPct val="0"/>
        </a:spcBef>
        <a:spcAft>
          <a:spcPts val="1138"/>
        </a:spcAft>
        <a:buClr>
          <a:srgbClr val="000000"/>
        </a:buClr>
        <a:buSzPct val="70000"/>
        <a:buBlip>
          <a:blip r:embed="rId18"/>
        </a:buBlip>
        <a:defRPr sz="2000">
          <a:solidFill>
            <a:srgbClr val="000000"/>
          </a:solidFill>
          <a:latin typeface="+mn-lt"/>
        </a:defRPr>
      </a:lvl2pPr>
      <a:lvl3pPr marL="1143000" indent="-228600" algn="l" defTabSz="358775" rtl="0" eaLnBrk="0" fontAlgn="base" hangingPunct="0">
        <a:lnSpc>
          <a:spcPct val="93000"/>
        </a:lnSpc>
        <a:spcBef>
          <a:spcPct val="0"/>
        </a:spcBef>
        <a:spcAft>
          <a:spcPts val="850"/>
        </a:spcAft>
        <a:buClr>
          <a:srgbClr val="000000"/>
        </a:buClr>
        <a:buSzPct val="100000"/>
        <a:buFont typeface="Symbol" pitchFamily="18" charset="2"/>
        <a:buChar char="-"/>
        <a:defRPr>
          <a:solidFill>
            <a:srgbClr val="000000"/>
          </a:solidFill>
          <a:latin typeface="+mn-lt"/>
        </a:defRPr>
      </a:lvl3pPr>
      <a:lvl4pPr marL="1600200" indent="-228600" algn="l" defTabSz="358775" rtl="0" eaLnBrk="0" fontAlgn="base" hangingPunct="0">
        <a:lnSpc>
          <a:spcPct val="93000"/>
        </a:lnSpc>
        <a:spcBef>
          <a:spcPct val="0"/>
        </a:spcBef>
        <a:spcAft>
          <a:spcPts val="575"/>
        </a:spcAft>
        <a:buClr>
          <a:srgbClr val="000000"/>
        </a:buClr>
        <a:buSzPct val="100000"/>
        <a:buFont typeface="Times New Roman" pitchFamily="18" charset="0"/>
        <a:buChar char="–"/>
        <a:defRPr sz="1600">
          <a:solidFill>
            <a:srgbClr val="000000"/>
          </a:solidFill>
          <a:latin typeface="+mn-lt"/>
        </a:defRPr>
      </a:lvl4pPr>
      <a:lvl5pPr marL="2057400" indent="-228600" algn="l" defTabSz="358775" rtl="0" eaLnBrk="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5pPr>
      <a:lvl6pPr marL="25146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6pPr>
      <a:lvl7pPr marL="29718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7pPr>
      <a:lvl8pPr marL="34290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8pPr>
      <a:lvl9pPr marL="3886200" indent="-228600" algn="l" defTabSz="358775" rtl="0" fontAlgn="base" hangingPunct="0">
        <a:lnSpc>
          <a:spcPct val="93000"/>
        </a:lnSpc>
        <a:spcBef>
          <a:spcPct val="0"/>
        </a:spcBef>
        <a:spcAft>
          <a:spcPts val="288"/>
        </a:spcAft>
        <a:buClr>
          <a:srgbClr val="000000"/>
        </a:buClr>
        <a:buSzPct val="100000"/>
        <a:buFont typeface="Times New Roman" pitchFamily="18" charset="0"/>
        <a:buChar char="»"/>
        <a:defRPr sz="16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hyperlink" Target="mailto:wolfgang.raskob@kit.edu"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
          <p:cNvSpPr txBox="1">
            <a:spLocks noChangeArrowheads="1"/>
          </p:cNvSpPr>
          <p:nvPr/>
        </p:nvSpPr>
        <p:spPr bwMode="auto">
          <a:xfrm>
            <a:off x="973138" y="109538"/>
            <a:ext cx="7162800" cy="541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lIns="90000" tIns="59112" rIns="90000" bIns="45000"/>
          <a:lstStyle>
            <a:lvl1pPr>
              <a:lnSpc>
                <a:spcPct val="93000"/>
              </a:lnSpc>
              <a:spcAft>
                <a:spcPts val="1425"/>
              </a:spcAft>
              <a:buClr>
                <a:srgbClr val="000000"/>
              </a:buClr>
              <a:buSzPct val="100000"/>
              <a:buBlip>
                <a:blip r:embed="rId3"/>
              </a:buBlip>
              <a:tabLst>
                <a:tab pos="723900" algn="l"/>
                <a:tab pos="1447800" algn="l"/>
                <a:tab pos="2171700" algn="l"/>
                <a:tab pos="2895600" algn="l"/>
                <a:tab pos="3619500" algn="l"/>
                <a:tab pos="4343400" algn="l"/>
                <a:tab pos="5067300" algn="l"/>
                <a:tab pos="5791200" algn="l"/>
              </a:tabLst>
              <a:defRPr sz="2400">
                <a:solidFill>
                  <a:srgbClr val="000000"/>
                </a:solidFill>
                <a:latin typeface="Arial" panose="020B0604020202020204" pitchFamily="34" charset="0"/>
              </a:defRPr>
            </a:lvl1pPr>
            <a:lvl2pPr>
              <a:lnSpc>
                <a:spcPct val="93000"/>
              </a:lnSpc>
              <a:spcAft>
                <a:spcPts val="1138"/>
              </a:spcAft>
              <a:buClr>
                <a:srgbClr val="000000"/>
              </a:buClr>
              <a:buSzPct val="70000"/>
              <a:buBlip>
                <a:blip r:embed="rId3"/>
              </a:buBlip>
              <a:tabLst>
                <a:tab pos="723900" algn="l"/>
                <a:tab pos="1447800" algn="l"/>
                <a:tab pos="2171700" algn="l"/>
                <a:tab pos="2895600" algn="l"/>
                <a:tab pos="3619500" algn="l"/>
                <a:tab pos="4343400" algn="l"/>
                <a:tab pos="5067300" algn="l"/>
                <a:tab pos="5791200" algn="l"/>
              </a:tabLst>
              <a:defRPr sz="2000">
                <a:solidFill>
                  <a:srgbClr val="000000"/>
                </a:solidFill>
                <a:latin typeface="Arial" panose="020B0604020202020204" pitchFamily="34" charset="0"/>
              </a:defRPr>
            </a:lvl2pPr>
            <a:lvl3pPr>
              <a:lnSpc>
                <a:spcPct val="93000"/>
              </a:lnSpc>
              <a:spcAft>
                <a:spcPts val="850"/>
              </a:spcAft>
              <a:buClr>
                <a:srgbClr val="000000"/>
              </a:buClr>
              <a:buSzPct val="100000"/>
              <a:buFont typeface="Symbol" panose="05050102010706020507" pitchFamily="18" charset="2"/>
              <a:buChar char="-"/>
              <a:tabLst>
                <a:tab pos="723900" algn="l"/>
                <a:tab pos="1447800" algn="l"/>
                <a:tab pos="2171700" algn="l"/>
                <a:tab pos="2895600" algn="l"/>
                <a:tab pos="3619500" algn="l"/>
                <a:tab pos="4343400" algn="l"/>
                <a:tab pos="5067300" algn="l"/>
                <a:tab pos="5791200" algn="l"/>
              </a:tabLst>
              <a:defRPr>
                <a:solidFill>
                  <a:srgbClr val="000000"/>
                </a:solidFill>
                <a:latin typeface="Arial" panose="020B0604020202020204" pitchFamily="34" charset="0"/>
              </a:defRPr>
            </a:lvl3pPr>
            <a:lvl4pPr>
              <a:lnSpc>
                <a:spcPct val="93000"/>
              </a:lnSpc>
              <a:spcAft>
                <a:spcPts val="575"/>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Lst>
              <a:defRPr sz="1600">
                <a:solidFill>
                  <a:srgbClr val="000000"/>
                </a:solidFill>
                <a:latin typeface="Arial" panose="020B0604020202020204" pitchFamily="34" charset="0"/>
              </a:defRPr>
            </a:lvl4pPr>
            <a:lvl5pPr>
              <a:lnSpc>
                <a:spcPct val="93000"/>
              </a:lnSpc>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Lst>
              <a:defRPr sz="1600">
                <a:solidFill>
                  <a:srgbClr val="000000"/>
                </a:solidFill>
                <a:latin typeface="Arial" panose="020B0604020202020204" pitchFamily="34" charset="0"/>
              </a:defRPr>
            </a:lvl5pPr>
            <a:lvl6pPr marL="25146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Lst>
              <a:defRPr sz="1600">
                <a:solidFill>
                  <a:srgbClr val="000000"/>
                </a:solidFill>
                <a:latin typeface="Arial" panose="020B0604020202020204" pitchFamily="34" charset="0"/>
              </a:defRPr>
            </a:lvl6pPr>
            <a:lvl7pPr marL="29718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Lst>
              <a:defRPr sz="1600">
                <a:solidFill>
                  <a:srgbClr val="000000"/>
                </a:solidFill>
                <a:latin typeface="Arial" panose="020B0604020202020204" pitchFamily="34" charset="0"/>
              </a:defRPr>
            </a:lvl7pPr>
            <a:lvl8pPr marL="34290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Lst>
              <a:defRPr sz="1600">
                <a:solidFill>
                  <a:srgbClr val="000000"/>
                </a:solidFill>
                <a:latin typeface="Arial" panose="020B0604020202020204" pitchFamily="34" charset="0"/>
              </a:defRPr>
            </a:lvl8pPr>
            <a:lvl9pPr marL="38862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Lst>
              <a:defRPr sz="1600">
                <a:solidFill>
                  <a:srgbClr val="000000"/>
                </a:solidFill>
                <a:latin typeface="Arial" panose="020B0604020202020204" pitchFamily="34" charset="0"/>
              </a:defRPr>
            </a:lvl9pPr>
          </a:lstStyle>
          <a:p>
            <a:pPr eaLnBrk="1">
              <a:spcAft>
                <a:spcPct val="0"/>
              </a:spcAft>
              <a:buFont typeface="Times New Roman" panose="02020603050405020304" pitchFamily="18" charset="0"/>
              <a:buNone/>
            </a:pPr>
            <a:r>
              <a:rPr lang="en-US" altLang="de-DE" sz="1400" b="1">
                <a:solidFill>
                  <a:schemeClr val="tx1"/>
                </a:solidFill>
              </a:rPr>
              <a:t>INNOVATIVE INTEGRATED TOOLS AND PLATFORMS FOR RADIOLOGICAL </a:t>
            </a:r>
          </a:p>
          <a:p>
            <a:pPr eaLnBrk="1">
              <a:spcAft>
                <a:spcPct val="0"/>
              </a:spcAft>
              <a:buFont typeface="Times New Roman" panose="02020603050405020304" pitchFamily="18" charset="0"/>
              <a:buNone/>
            </a:pPr>
            <a:r>
              <a:rPr lang="en-US" altLang="de-DE" sz="1400" b="1">
                <a:solidFill>
                  <a:schemeClr val="tx1"/>
                </a:solidFill>
              </a:rPr>
              <a:t>EMERGENCY PREPAREDNESS AND POST-ACCIDENT RESPONSE IN EUROPE</a:t>
            </a:r>
          </a:p>
        </p:txBody>
      </p:sp>
      <p:sp>
        <p:nvSpPr>
          <p:cNvPr id="3075" name="Text Box 2"/>
          <p:cNvSpPr txBox="1">
            <a:spLocks noChangeArrowheads="1"/>
          </p:cNvSpPr>
          <p:nvPr/>
        </p:nvSpPr>
        <p:spPr bwMode="auto">
          <a:xfrm>
            <a:off x="612775" y="1223963"/>
            <a:ext cx="6875463" cy="1763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0" tIns="42335" rIns="0" bIns="0" anchor="ctr"/>
          <a:lstStyle>
            <a:lvl1pPr>
              <a:lnSpc>
                <a:spcPct val="93000"/>
              </a:lnSpc>
              <a:spcAft>
                <a:spcPts val="1425"/>
              </a:spcAft>
              <a:buClr>
                <a:srgbClr val="000000"/>
              </a:buClr>
              <a:buSzPct val="100000"/>
              <a:buBlip>
                <a:blip r:embed="rId3"/>
              </a:buBlip>
              <a:tabLst>
                <a:tab pos="723900" algn="l"/>
                <a:tab pos="1447800" algn="l"/>
                <a:tab pos="2171700" algn="l"/>
                <a:tab pos="2895600" algn="l"/>
                <a:tab pos="3619500" algn="l"/>
                <a:tab pos="4343400" algn="l"/>
                <a:tab pos="5067300" algn="l"/>
                <a:tab pos="5791200" algn="l"/>
                <a:tab pos="6515100" algn="l"/>
              </a:tabLst>
              <a:defRPr sz="2400">
                <a:solidFill>
                  <a:srgbClr val="000000"/>
                </a:solidFill>
                <a:latin typeface="Arial" panose="020B0604020202020204" pitchFamily="34" charset="0"/>
              </a:defRPr>
            </a:lvl1pPr>
            <a:lvl2pPr>
              <a:lnSpc>
                <a:spcPct val="93000"/>
              </a:lnSpc>
              <a:spcAft>
                <a:spcPts val="1138"/>
              </a:spcAft>
              <a:buClr>
                <a:srgbClr val="000000"/>
              </a:buClr>
              <a:buSzPct val="70000"/>
              <a:buBlip>
                <a:blip r:embed="rId3"/>
              </a:buBlip>
              <a:tabLst>
                <a:tab pos="723900" algn="l"/>
                <a:tab pos="1447800" algn="l"/>
                <a:tab pos="2171700" algn="l"/>
                <a:tab pos="2895600" algn="l"/>
                <a:tab pos="3619500" algn="l"/>
                <a:tab pos="4343400" algn="l"/>
                <a:tab pos="5067300" algn="l"/>
                <a:tab pos="5791200" algn="l"/>
                <a:tab pos="6515100" algn="l"/>
              </a:tabLst>
              <a:defRPr sz="2000">
                <a:solidFill>
                  <a:srgbClr val="000000"/>
                </a:solidFill>
                <a:latin typeface="Arial" panose="020B0604020202020204" pitchFamily="34" charset="0"/>
              </a:defRPr>
            </a:lvl2pPr>
            <a:lvl3pPr>
              <a:lnSpc>
                <a:spcPct val="93000"/>
              </a:lnSpc>
              <a:spcAft>
                <a:spcPts val="850"/>
              </a:spcAft>
              <a:buClr>
                <a:srgbClr val="000000"/>
              </a:buClr>
              <a:buSzPct val="100000"/>
              <a:buFont typeface="Symbol" panose="05050102010706020507" pitchFamily="18" charset="2"/>
              <a:buChar char="-"/>
              <a:tabLst>
                <a:tab pos="723900" algn="l"/>
                <a:tab pos="1447800" algn="l"/>
                <a:tab pos="2171700" algn="l"/>
                <a:tab pos="2895600" algn="l"/>
                <a:tab pos="3619500" algn="l"/>
                <a:tab pos="4343400" algn="l"/>
                <a:tab pos="5067300" algn="l"/>
                <a:tab pos="5791200" algn="l"/>
                <a:tab pos="6515100" algn="l"/>
              </a:tabLst>
              <a:defRPr>
                <a:solidFill>
                  <a:srgbClr val="000000"/>
                </a:solidFill>
                <a:latin typeface="Arial" panose="020B0604020202020204" pitchFamily="34" charset="0"/>
              </a:defRPr>
            </a:lvl3pPr>
            <a:lvl4pPr>
              <a:lnSpc>
                <a:spcPct val="93000"/>
              </a:lnSpc>
              <a:spcAft>
                <a:spcPts val="575"/>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 pos="6515100" algn="l"/>
              </a:tabLst>
              <a:defRPr sz="1600">
                <a:solidFill>
                  <a:srgbClr val="000000"/>
                </a:solidFill>
                <a:latin typeface="Arial" panose="020B0604020202020204" pitchFamily="34" charset="0"/>
              </a:defRPr>
            </a:lvl4pPr>
            <a:lvl5pPr>
              <a:lnSpc>
                <a:spcPct val="93000"/>
              </a:lnSpc>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 pos="6515100" algn="l"/>
              </a:tabLst>
              <a:defRPr sz="1600">
                <a:solidFill>
                  <a:srgbClr val="000000"/>
                </a:solidFill>
                <a:latin typeface="Arial" panose="020B0604020202020204" pitchFamily="34" charset="0"/>
              </a:defRPr>
            </a:lvl5pPr>
            <a:lvl6pPr marL="25146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 pos="6515100" algn="l"/>
              </a:tabLst>
              <a:defRPr sz="1600">
                <a:solidFill>
                  <a:srgbClr val="000000"/>
                </a:solidFill>
                <a:latin typeface="Arial" panose="020B0604020202020204" pitchFamily="34" charset="0"/>
              </a:defRPr>
            </a:lvl6pPr>
            <a:lvl7pPr marL="29718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 pos="6515100" algn="l"/>
              </a:tabLst>
              <a:defRPr sz="1600">
                <a:solidFill>
                  <a:srgbClr val="000000"/>
                </a:solidFill>
                <a:latin typeface="Arial" panose="020B0604020202020204" pitchFamily="34" charset="0"/>
              </a:defRPr>
            </a:lvl7pPr>
            <a:lvl8pPr marL="34290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 pos="6515100" algn="l"/>
              </a:tabLst>
              <a:defRPr sz="1600">
                <a:solidFill>
                  <a:srgbClr val="000000"/>
                </a:solidFill>
                <a:latin typeface="Arial" panose="020B0604020202020204" pitchFamily="34" charset="0"/>
              </a:defRPr>
            </a:lvl8pPr>
            <a:lvl9pPr marL="3886200" indent="-228600" defTabSz="358775" eaLnBrk="0" fontAlgn="base" hangingPunct="0">
              <a:lnSpc>
                <a:spcPct val="93000"/>
              </a:lnSpc>
              <a:spcBef>
                <a:spcPct val="0"/>
              </a:spcBef>
              <a:spcAft>
                <a:spcPts val="288"/>
              </a:spcAft>
              <a:buClr>
                <a:srgbClr val="000000"/>
              </a:buClr>
              <a:buSzPct val="100000"/>
              <a:buFont typeface="Times New Roman" panose="02020603050405020304" pitchFamily="18" charset="0"/>
              <a:buChar char="»"/>
              <a:tabLst>
                <a:tab pos="723900" algn="l"/>
                <a:tab pos="1447800" algn="l"/>
                <a:tab pos="2171700" algn="l"/>
                <a:tab pos="2895600" algn="l"/>
                <a:tab pos="3619500" algn="l"/>
                <a:tab pos="4343400" algn="l"/>
                <a:tab pos="5067300" algn="l"/>
                <a:tab pos="5791200" algn="l"/>
                <a:tab pos="6515100" algn="l"/>
              </a:tabLst>
              <a:defRPr sz="1600">
                <a:solidFill>
                  <a:srgbClr val="000000"/>
                </a:solidFill>
                <a:latin typeface="Arial" panose="020B0604020202020204" pitchFamily="34" charset="0"/>
              </a:defRPr>
            </a:lvl9pPr>
          </a:lstStyle>
          <a:p>
            <a:pPr algn="ctr" eaLnBrk="1">
              <a:spcAft>
                <a:spcPct val="0"/>
              </a:spcAft>
              <a:buFont typeface="Times New Roman" panose="02020603050405020304" pitchFamily="18" charset="0"/>
              <a:buNone/>
            </a:pPr>
            <a:r>
              <a:rPr lang="en-US" altLang="de-DE" sz="4800" dirty="0" smtClean="0"/>
              <a:t>Demonstration of the AP</a:t>
            </a:r>
            <a:endParaRPr lang="en-US" altLang="de-DE" sz="4800" dirty="0"/>
          </a:p>
        </p:txBody>
      </p:sp>
      <p:sp>
        <p:nvSpPr>
          <p:cNvPr id="3076" name="Textfeld 1"/>
          <p:cNvSpPr txBox="1">
            <a:spLocks noChangeArrowheads="1"/>
          </p:cNvSpPr>
          <p:nvPr/>
        </p:nvSpPr>
        <p:spPr bwMode="auto">
          <a:xfrm>
            <a:off x="1295400" y="2987675"/>
            <a:ext cx="7632700" cy="34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en-GB" altLang="de-DE" dirty="0" smtClean="0"/>
              <a:t>Tim Müller, Wolfgang Raskob, Shan Bai, Claudia Landman, </a:t>
            </a:r>
            <a:r>
              <a:rPr lang="en-GB" altLang="de-DE" dirty="0" err="1" smtClean="0"/>
              <a:t>Xiaole</a:t>
            </a:r>
            <a:r>
              <a:rPr lang="en-GB" altLang="de-DE" dirty="0" smtClean="0"/>
              <a:t> Zhang </a:t>
            </a:r>
            <a:endParaRPr lang="en-GB" altLang="de-DE" dirty="0"/>
          </a:p>
        </p:txBody>
      </p:sp>
      <p:sp>
        <p:nvSpPr>
          <p:cNvPr id="3077" name="Textfeld 1"/>
          <p:cNvSpPr txBox="1">
            <a:spLocks noChangeArrowheads="1"/>
          </p:cNvSpPr>
          <p:nvPr/>
        </p:nvSpPr>
        <p:spPr bwMode="auto">
          <a:xfrm>
            <a:off x="1233488" y="4427538"/>
            <a:ext cx="8281987" cy="808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en-GB" altLang="de-DE" sz="1600" dirty="0" smtClean="0"/>
              <a:t>Karlsruhe Institute of Technology </a:t>
            </a:r>
            <a:r>
              <a:rPr lang="en-GB" altLang="de-DE" sz="1600" dirty="0"/>
              <a:t>(KIT), </a:t>
            </a:r>
            <a:r>
              <a:rPr lang="en-GB" altLang="de-DE" sz="1600" dirty="0" err="1"/>
              <a:t>Eggenstein-Leopoldshafen</a:t>
            </a:r>
            <a:r>
              <a:rPr lang="en-GB" altLang="de-DE" sz="1600" dirty="0"/>
              <a:t>, Hermann-von-Helmholtz-</a:t>
            </a:r>
            <a:r>
              <a:rPr lang="en-GB" altLang="de-DE" sz="1600" dirty="0" err="1"/>
              <a:t>Platz</a:t>
            </a:r>
            <a:r>
              <a:rPr lang="en-GB" altLang="de-DE" sz="1600" dirty="0"/>
              <a:t> 1, Germany, </a:t>
            </a:r>
            <a:r>
              <a:rPr lang="en-GB" altLang="de-DE" sz="1600" u="sng" dirty="0">
                <a:hlinkClick r:id="rId4"/>
              </a:rPr>
              <a:t>wolfgang.raskob@kit.edu</a:t>
            </a:r>
            <a:r>
              <a:rPr lang="en-GB" altLang="de-DE" sz="1600" dirty="0"/>
              <a:t>, Tel.: +4972160822480</a:t>
            </a:r>
            <a:endParaRPr lang="de-DE" altLang="de-DE" sz="1600" dirty="0"/>
          </a:p>
          <a:p>
            <a:pPr eaLnBrk="1">
              <a:lnSpc>
                <a:spcPct val="93000"/>
              </a:lnSpc>
              <a:buClr>
                <a:srgbClr val="000000"/>
              </a:buClr>
              <a:buSzPct val="100000"/>
              <a:buFont typeface="Times New Roman" panose="02020603050405020304" pitchFamily="18" charset="0"/>
              <a:buNone/>
            </a:pPr>
            <a:endParaRPr lang="en-GB" altLang="de-DE" dirty="0"/>
          </a:p>
        </p:txBody>
      </p:sp>
      <p:sp>
        <p:nvSpPr>
          <p:cNvPr id="2" name="Textfeld 1"/>
          <p:cNvSpPr txBox="1"/>
          <p:nvPr/>
        </p:nvSpPr>
        <p:spPr>
          <a:xfrm>
            <a:off x="1079871" y="5652045"/>
            <a:ext cx="7344817" cy="923330"/>
          </a:xfrm>
          <a:prstGeom prst="rect">
            <a:avLst/>
          </a:prstGeom>
          <a:noFill/>
        </p:spPr>
        <p:txBody>
          <a:bodyPr wrap="square" rtlCol="0">
            <a:spAutoFit/>
          </a:bodyPr>
          <a:lstStyle/>
          <a:p>
            <a:pPr algn="ctr"/>
            <a:r>
              <a:rPr lang="en-GB" i="1" dirty="0" smtClean="0"/>
              <a:t>The research leading to these results has received funding from the European Atomic Energy Community Seventh Framework Programme FP7/2012-2013 under grant agreement 3</a:t>
            </a:r>
            <a:r>
              <a:rPr lang="en-GB" dirty="0" smtClean="0"/>
              <a:t>23287</a:t>
            </a:r>
            <a:endParaRPr lang="en-GB" dirty="0"/>
          </a:p>
        </p:txBody>
      </p:sp>
      <p:pic>
        <p:nvPicPr>
          <p:cNvPr id="7" name="Picture 4" descr="http://europa.eu/about-eu/basic-information/symbols/images/flag_yellow_low.jpg"/>
          <p:cNvPicPr>
            <a:picLocks noChangeAspect="1" noChangeArrowheads="1"/>
          </p:cNvPicPr>
          <p:nvPr/>
        </p:nvPicPr>
        <p:blipFill>
          <a:blip r:embed="rId5" cstate="print"/>
          <a:srcRect/>
          <a:stretch>
            <a:fillRect/>
          </a:stretch>
        </p:blipFill>
        <p:spPr bwMode="auto">
          <a:xfrm>
            <a:off x="8424688" y="5675809"/>
            <a:ext cx="1405294" cy="939205"/>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endParaRPr lang="de-DE" altLang="de-DE" smtClean="0"/>
          </a:p>
        </p:txBody>
      </p:sp>
      <p:sp>
        <p:nvSpPr>
          <p:cNvPr id="40963" name="Rectangle 3"/>
          <p:cNvSpPr>
            <a:spLocks noGrp="1" noChangeArrowheads="1"/>
          </p:cNvSpPr>
          <p:nvPr>
            <p:ph type="body" idx="1"/>
          </p:nvPr>
        </p:nvSpPr>
        <p:spPr>
          <a:xfrm>
            <a:off x="431800" y="1079500"/>
            <a:ext cx="9140825" cy="5940697"/>
          </a:xfrm>
        </p:spPr>
        <p:txBody>
          <a:bodyPr/>
          <a:lstStyle/>
          <a:p>
            <a:pPr algn="ctr">
              <a:defRPr/>
            </a:pPr>
            <a:endParaRPr lang="en-GB" sz="2800" b="1" dirty="0"/>
          </a:p>
          <a:p>
            <a:pPr marL="0" indent="0" algn="ctr">
              <a:buFontTx/>
              <a:buNone/>
              <a:defRPr/>
            </a:pPr>
            <a:r>
              <a:rPr lang="en-GB" sz="6000" dirty="0"/>
              <a:t>Thank you very much for your attention</a:t>
            </a:r>
          </a:p>
          <a:p>
            <a:pPr marL="0" indent="0" algn="ctr">
              <a:buFontTx/>
              <a:buNone/>
              <a:defRPr/>
            </a:pPr>
            <a:r>
              <a:rPr lang="en-GB" sz="6000" dirty="0" smtClean="0"/>
              <a:t>Questions?</a:t>
            </a:r>
          </a:p>
          <a:p>
            <a:pPr marL="0" indent="0" algn="ctr">
              <a:buFontTx/>
              <a:buNone/>
              <a:defRPr/>
            </a:pPr>
            <a:endParaRPr lang="en-GB" sz="6000" dirty="0" smtClean="0"/>
          </a:p>
          <a:p>
            <a:pPr marL="0" indent="0" algn="ctr">
              <a:buFontTx/>
              <a:buNone/>
              <a:defRPr/>
            </a:pPr>
            <a:r>
              <a:rPr lang="de-DE" sz="2000" i="1" dirty="0"/>
              <a:t>The </a:t>
            </a:r>
            <a:r>
              <a:rPr lang="de-DE" sz="2000" i="1" dirty="0" err="1"/>
              <a:t>research</a:t>
            </a:r>
            <a:r>
              <a:rPr lang="de-DE" sz="2000" i="1" dirty="0"/>
              <a:t> </a:t>
            </a:r>
            <a:r>
              <a:rPr lang="de-DE" sz="2000" i="1" dirty="0" err="1"/>
              <a:t>leading</a:t>
            </a:r>
            <a:r>
              <a:rPr lang="de-DE" sz="2000" i="1" dirty="0"/>
              <a:t> </a:t>
            </a:r>
            <a:r>
              <a:rPr lang="de-DE" sz="2000" i="1" dirty="0" err="1"/>
              <a:t>to</a:t>
            </a:r>
            <a:r>
              <a:rPr lang="de-DE" sz="2000" i="1" dirty="0"/>
              <a:t> </a:t>
            </a:r>
            <a:r>
              <a:rPr lang="de-DE" sz="2000" i="1" dirty="0" err="1"/>
              <a:t>these</a:t>
            </a:r>
            <a:r>
              <a:rPr lang="de-DE" sz="2000" i="1" dirty="0"/>
              <a:t> </a:t>
            </a:r>
            <a:r>
              <a:rPr lang="de-DE" sz="2000" i="1" dirty="0" err="1"/>
              <a:t>results</a:t>
            </a:r>
            <a:r>
              <a:rPr lang="de-DE" sz="2000" i="1" dirty="0"/>
              <a:t> </a:t>
            </a:r>
            <a:r>
              <a:rPr lang="de-DE" sz="2000" i="1" dirty="0" err="1"/>
              <a:t>has</a:t>
            </a:r>
            <a:r>
              <a:rPr lang="de-DE" sz="2000" i="1" dirty="0"/>
              <a:t> </a:t>
            </a:r>
            <a:r>
              <a:rPr lang="de-DE" sz="2000" i="1" dirty="0" err="1"/>
              <a:t>received</a:t>
            </a:r>
            <a:r>
              <a:rPr lang="de-DE" sz="2000" i="1" dirty="0"/>
              <a:t> </a:t>
            </a:r>
            <a:r>
              <a:rPr lang="de-DE" sz="2000" i="1" dirty="0" err="1"/>
              <a:t>funding</a:t>
            </a:r>
            <a:r>
              <a:rPr lang="de-DE" sz="2000" i="1" dirty="0"/>
              <a:t> </a:t>
            </a:r>
            <a:r>
              <a:rPr lang="de-DE" sz="2000" i="1" dirty="0" err="1"/>
              <a:t>from</a:t>
            </a:r>
            <a:r>
              <a:rPr lang="de-DE" sz="2000" i="1" dirty="0"/>
              <a:t> </a:t>
            </a:r>
            <a:r>
              <a:rPr lang="de-DE" sz="2000" i="1" dirty="0" err="1"/>
              <a:t>the</a:t>
            </a:r>
            <a:r>
              <a:rPr lang="de-DE" sz="2000" i="1" dirty="0"/>
              <a:t> European </a:t>
            </a:r>
            <a:r>
              <a:rPr lang="de-DE" sz="2000" i="1" dirty="0" err="1"/>
              <a:t>Atomic</a:t>
            </a:r>
            <a:r>
              <a:rPr lang="de-DE" sz="2000" i="1" dirty="0"/>
              <a:t> </a:t>
            </a:r>
            <a:r>
              <a:rPr lang="de-DE" sz="2000" i="1" dirty="0" err="1"/>
              <a:t>Energy</a:t>
            </a:r>
            <a:r>
              <a:rPr lang="de-DE" sz="2000" i="1" dirty="0"/>
              <a:t> Community </a:t>
            </a:r>
            <a:r>
              <a:rPr lang="de-DE" sz="2000" i="1" dirty="0" err="1"/>
              <a:t>Seventh</a:t>
            </a:r>
            <a:r>
              <a:rPr lang="de-DE" sz="2000" i="1" dirty="0"/>
              <a:t> Framework Programme </a:t>
            </a:r>
            <a:r>
              <a:rPr lang="de-DE" sz="2000" i="1" dirty="0" smtClean="0"/>
              <a:t>FP7/2012-2013 </a:t>
            </a:r>
            <a:r>
              <a:rPr lang="de-DE" sz="2000" i="1" dirty="0" err="1"/>
              <a:t>under</a:t>
            </a:r>
            <a:r>
              <a:rPr lang="de-DE" sz="2000" i="1" dirty="0"/>
              <a:t> </a:t>
            </a:r>
            <a:r>
              <a:rPr lang="de-DE" sz="2000" i="1" dirty="0" err="1"/>
              <a:t>grant</a:t>
            </a:r>
            <a:r>
              <a:rPr lang="de-DE" sz="2000" i="1" dirty="0"/>
              <a:t> </a:t>
            </a:r>
            <a:r>
              <a:rPr lang="de-DE" sz="2000" i="1" dirty="0" err="1"/>
              <a:t>agreement</a:t>
            </a:r>
            <a:r>
              <a:rPr lang="de-DE" sz="2000" i="1" dirty="0"/>
              <a:t> </a:t>
            </a:r>
            <a:r>
              <a:rPr lang="de-DE" sz="2000" i="1" dirty="0" smtClean="0"/>
              <a:t>3</a:t>
            </a:r>
            <a:r>
              <a:rPr lang="de-DE" sz="2000" dirty="0" smtClean="0"/>
              <a:t>23287</a:t>
            </a:r>
            <a:endParaRPr lang="en-GB"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a:r>
              <a:rPr lang="en-GB" altLang="de-DE" dirty="0" smtClean="0"/>
              <a:t>Components used in the demonstration</a:t>
            </a:r>
          </a:p>
        </p:txBody>
      </p:sp>
      <p:sp>
        <p:nvSpPr>
          <p:cNvPr id="10243" name="Rectangle 3"/>
          <p:cNvSpPr>
            <a:spLocks noGrp="1" noChangeArrowheads="1"/>
          </p:cNvSpPr>
          <p:nvPr>
            <p:ph type="body" idx="1"/>
          </p:nvPr>
        </p:nvSpPr>
        <p:spPr>
          <a:xfrm>
            <a:off x="503238" y="971550"/>
            <a:ext cx="9290050" cy="5903913"/>
          </a:xfrm>
        </p:spPr>
        <p:txBody>
          <a:bodyPr/>
          <a:lstStyle/>
          <a:p>
            <a:pPr eaLnBrk="1">
              <a:buFontTx/>
              <a:buBlip>
                <a:blip r:embed="rId2"/>
              </a:buBlip>
            </a:pPr>
            <a:r>
              <a:rPr lang="en-GB" altLang="de-DE" dirty="0" smtClean="0"/>
              <a:t>Situation awareness</a:t>
            </a:r>
          </a:p>
          <a:p>
            <a:pPr eaLnBrk="1">
              <a:buFontTx/>
              <a:buBlip>
                <a:blip r:embed="rId2"/>
              </a:buBlip>
            </a:pPr>
            <a:r>
              <a:rPr lang="en-GB" altLang="de-DE" dirty="0" smtClean="0"/>
              <a:t>Means to communicate with experts and public</a:t>
            </a:r>
          </a:p>
          <a:p>
            <a:pPr lvl="1" eaLnBrk="1">
              <a:buFontTx/>
              <a:buBlip>
                <a:blip r:embed="rId2"/>
              </a:buBlip>
            </a:pPr>
            <a:r>
              <a:rPr lang="en-GB" altLang="de-DE" dirty="0" smtClean="0">
                <a:solidFill>
                  <a:srgbClr val="FF0000"/>
                </a:solidFill>
              </a:rPr>
              <a:t>Virtual meeting room</a:t>
            </a:r>
          </a:p>
          <a:p>
            <a:pPr lvl="1" eaLnBrk="1">
              <a:buFontTx/>
              <a:buBlip>
                <a:blip r:embed="rId2"/>
              </a:buBlip>
            </a:pPr>
            <a:r>
              <a:rPr lang="en-GB" altLang="de-DE" dirty="0" smtClean="0"/>
              <a:t>Ask the expert </a:t>
            </a:r>
          </a:p>
          <a:p>
            <a:pPr eaLnBrk="1">
              <a:buFontTx/>
              <a:buBlip>
                <a:blip r:embed="rId2"/>
              </a:buBlip>
            </a:pPr>
            <a:r>
              <a:rPr lang="en-GB" altLang="de-DE" dirty="0" smtClean="0"/>
              <a:t>Web crawling</a:t>
            </a:r>
          </a:p>
          <a:p>
            <a:pPr eaLnBrk="1">
              <a:buFontTx/>
              <a:buBlip>
                <a:blip r:embed="rId2"/>
              </a:buBlip>
            </a:pPr>
            <a:r>
              <a:rPr lang="en-GB" altLang="de-DE" dirty="0" smtClean="0">
                <a:solidFill>
                  <a:srgbClr val="FF0000"/>
                </a:solidFill>
              </a:rPr>
              <a:t>Central database with historic cases and scenarios</a:t>
            </a:r>
          </a:p>
          <a:p>
            <a:pPr eaLnBrk="1">
              <a:buFontTx/>
              <a:buBlip>
                <a:blip r:embed="rId2"/>
              </a:buBlip>
            </a:pPr>
            <a:r>
              <a:rPr lang="en-GB" altLang="de-DE" dirty="0" smtClean="0">
                <a:solidFill>
                  <a:srgbClr val="FF0000"/>
                </a:solidFill>
              </a:rPr>
              <a:t>Case-based reasoning functionality to adapt to new situations</a:t>
            </a:r>
          </a:p>
          <a:p>
            <a:pPr eaLnBrk="1">
              <a:buFontTx/>
              <a:buBlip>
                <a:blip r:embed="rId2"/>
              </a:buBlip>
            </a:pPr>
            <a:r>
              <a:rPr lang="en-GB" altLang="de-DE" dirty="0" smtClean="0"/>
              <a:t>Decision support</a:t>
            </a:r>
          </a:p>
        </p:txBody>
      </p:sp>
      <p:pic>
        <p:nvPicPr>
          <p:cNvPr id="10244" name="Picture 2" descr="analyticalPlatform"/>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7700" y="4932363"/>
            <a:ext cx="8926513" cy="194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Demonstration introduction</a:t>
            </a:r>
            <a:endParaRPr lang="en-GB" dirty="0"/>
          </a:p>
        </p:txBody>
      </p:sp>
      <p:sp>
        <p:nvSpPr>
          <p:cNvPr id="3" name="Inhaltsplatzhalter 2"/>
          <p:cNvSpPr>
            <a:spLocks noGrp="1"/>
          </p:cNvSpPr>
          <p:nvPr>
            <p:ph idx="1"/>
          </p:nvPr>
        </p:nvSpPr>
        <p:spPr/>
        <p:txBody>
          <a:bodyPr/>
          <a:lstStyle/>
          <a:p>
            <a:r>
              <a:rPr lang="en-GB" dirty="0" smtClean="0"/>
              <a:t>Use of the platform for an event in a neighbouring country with limited and possibly contradicting information</a:t>
            </a:r>
          </a:p>
          <a:p>
            <a:r>
              <a:rPr lang="en-GB" dirty="0" smtClean="0"/>
              <a:t>Use Fukushima as example (information from one of our journals)</a:t>
            </a:r>
          </a:p>
          <a:p>
            <a:r>
              <a:rPr lang="en-GB" dirty="0" smtClean="0"/>
              <a:t>Official messages as reported in the IAEA summary from 2015 </a:t>
            </a:r>
            <a:endParaRPr lang="en-GB" dirty="0"/>
          </a:p>
        </p:txBody>
      </p:sp>
      <p:graphicFrame>
        <p:nvGraphicFramePr>
          <p:cNvPr id="4" name="Tabelle 3"/>
          <p:cNvGraphicFramePr>
            <a:graphicFrameLocks noGrp="1"/>
          </p:cNvGraphicFramePr>
          <p:nvPr>
            <p:extLst>
              <p:ext uri="{D42A27DB-BD31-4B8C-83A1-F6EECF244321}">
                <p14:modId xmlns:p14="http://schemas.microsoft.com/office/powerpoint/2010/main" xmlns="" val="3763545153"/>
              </p:ext>
            </p:extLst>
          </p:nvPr>
        </p:nvGraphicFramePr>
        <p:xfrm>
          <a:off x="863848" y="3059757"/>
          <a:ext cx="8064894" cy="3522251"/>
        </p:xfrm>
        <a:graphic>
          <a:graphicData uri="http://schemas.openxmlformats.org/drawingml/2006/table">
            <a:tbl>
              <a:tblPr firstRow="1" firstCol="1" bandRow="1">
                <a:tableStyleId>{5C22544A-7EE6-4342-B048-85BDC9FD1C3A}</a:tableStyleId>
              </a:tblPr>
              <a:tblGrid>
                <a:gridCol w="709411"/>
                <a:gridCol w="1234805"/>
                <a:gridCol w="4646282"/>
                <a:gridCol w="1474396"/>
              </a:tblGrid>
              <a:tr h="266581">
                <a:tc>
                  <a:txBody>
                    <a:bodyPr/>
                    <a:lstStyle/>
                    <a:p>
                      <a:pPr algn="ctr">
                        <a:lnSpc>
                          <a:spcPct val="115000"/>
                        </a:lnSpc>
                        <a:spcBef>
                          <a:spcPts val="300"/>
                        </a:spcBef>
                        <a:spcAft>
                          <a:spcPts val="300"/>
                        </a:spcAft>
                      </a:pPr>
                      <a:r>
                        <a:rPr lang="en-GB" sz="1400" dirty="0">
                          <a:effectLst/>
                        </a:rPr>
                        <a:t>Day </a:t>
                      </a:r>
                      <a:endParaRPr lang="de-DE" sz="1400" dirty="0">
                        <a:effectLst/>
                        <a:latin typeface="Calibri"/>
                        <a:ea typeface="Calibri"/>
                        <a:cs typeface="Times New Roman"/>
                      </a:endParaRPr>
                    </a:p>
                  </a:txBody>
                  <a:tcPr marL="68580" marR="68580" marT="0" marB="0"/>
                </a:tc>
                <a:tc>
                  <a:txBody>
                    <a:bodyPr/>
                    <a:lstStyle/>
                    <a:p>
                      <a:pPr algn="ctr">
                        <a:lnSpc>
                          <a:spcPct val="115000"/>
                        </a:lnSpc>
                        <a:spcBef>
                          <a:spcPts val="300"/>
                        </a:spcBef>
                        <a:spcAft>
                          <a:spcPts val="300"/>
                        </a:spcAft>
                      </a:pPr>
                      <a:r>
                        <a:rPr lang="de-DE" sz="1400" dirty="0" smtClean="0">
                          <a:effectLst/>
                          <a:latin typeface="+mn-lt"/>
                          <a:ea typeface="+mn-ea"/>
                          <a:cs typeface="+mn-cs"/>
                        </a:rPr>
                        <a:t>Local</a:t>
                      </a:r>
                      <a:r>
                        <a:rPr lang="de-DE" sz="1400" baseline="0" dirty="0" smtClean="0">
                          <a:effectLst/>
                          <a:latin typeface="+mn-lt"/>
                          <a:ea typeface="+mn-ea"/>
                          <a:cs typeface="+mn-cs"/>
                        </a:rPr>
                        <a:t> (UTC)</a:t>
                      </a:r>
                      <a:endParaRPr lang="de-DE" sz="1400" dirty="0">
                        <a:effectLst/>
                        <a:latin typeface="Calibri"/>
                        <a:ea typeface="Calibri"/>
                        <a:cs typeface="Times New Roman"/>
                      </a:endParaRPr>
                    </a:p>
                  </a:txBody>
                  <a:tcPr marL="68580" marR="68580" marT="0" marB="0"/>
                </a:tc>
                <a:tc>
                  <a:txBody>
                    <a:bodyPr/>
                    <a:lstStyle/>
                    <a:p>
                      <a:pPr algn="ctr">
                        <a:lnSpc>
                          <a:spcPct val="115000"/>
                        </a:lnSpc>
                        <a:spcBef>
                          <a:spcPts val="300"/>
                        </a:spcBef>
                        <a:spcAft>
                          <a:spcPts val="300"/>
                        </a:spcAft>
                      </a:pPr>
                      <a:r>
                        <a:rPr lang="en-GB" sz="1400">
                          <a:effectLst/>
                        </a:rPr>
                        <a:t>Message </a:t>
                      </a:r>
                      <a:endParaRPr lang="de-DE" sz="1400">
                        <a:effectLst/>
                        <a:latin typeface="Calibri"/>
                        <a:ea typeface="Calibri"/>
                        <a:cs typeface="Times New Roman"/>
                      </a:endParaRPr>
                    </a:p>
                  </a:txBody>
                  <a:tcPr marL="68580" marR="68580" marT="0" marB="0"/>
                </a:tc>
                <a:tc>
                  <a:txBody>
                    <a:bodyPr/>
                    <a:lstStyle/>
                    <a:p>
                      <a:pPr algn="ctr">
                        <a:lnSpc>
                          <a:spcPct val="115000"/>
                        </a:lnSpc>
                        <a:spcBef>
                          <a:spcPts val="300"/>
                        </a:spcBef>
                        <a:spcAft>
                          <a:spcPts val="300"/>
                        </a:spcAft>
                      </a:pPr>
                      <a:r>
                        <a:rPr lang="en-GB" sz="1400">
                          <a:effectLst/>
                        </a:rPr>
                        <a:t>availability</a:t>
                      </a:r>
                      <a:endParaRPr lang="de-DE" sz="1400">
                        <a:effectLst/>
                        <a:latin typeface="Calibri"/>
                        <a:ea typeface="Calibri"/>
                        <a:cs typeface="Times New Roman"/>
                      </a:endParaRPr>
                    </a:p>
                  </a:txBody>
                  <a:tcPr marL="68580" marR="68580" marT="0" marB="0"/>
                </a:tc>
              </a:tr>
              <a:tr h="527154">
                <a:tc>
                  <a:txBody>
                    <a:bodyPr/>
                    <a:lstStyle/>
                    <a:p>
                      <a:pPr>
                        <a:lnSpc>
                          <a:spcPct val="115000"/>
                        </a:lnSpc>
                        <a:spcBef>
                          <a:spcPts val="300"/>
                        </a:spcBef>
                        <a:spcAft>
                          <a:spcPts val="300"/>
                        </a:spcAft>
                      </a:pPr>
                      <a:r>
                        <a:rPr lang="en-GB" sz="1400" dirty="0">
                          <a:effectLst/>
                        </a:rPr>
                        <a:t>11.03</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14:46 (05:46)</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Information about the earth quake (EMS 11, Magnitude 9), depth 24 km. distance 130 km</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Internet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11.03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15:27 (06:46)</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Tsunami reached Fukushima </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11.03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16:00 (07:00)</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Government informed about power blackout</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329287">
                <a:tc>
                  <a:txBody>
                    <a:bodyPr/>
                    <a:lstStyle/>
                    <a:p>
                      <a:pPr>
                        <a:lnSpc>
                          <a:spcPct val="115000"/>
                        </a:lnSpc>
                        <a:spcBef>
                          <a:spcPts val="300"/>
                        </a:spcBef>
                        <a:spcAft>
                          <a:spcPts val="300"/>
                        </a:spcAft>
                      </a:pPr>
                      <a:r>
                        <a:rPr lang="en-GB" sz="1400">
                          <a:effectLst/>
                        </a:rPr>
                        <a:t>11.03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19:45 (10:45)</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Press conference with declaration of nuclear emergency</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11.03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21:23 (12:23)</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First evacuation order (3 km) was issued</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12.03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05:44 (20:44)</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Second evacuation order (10 km) was issued</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12.03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06:50 (21:50)</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Venting should start at 09:00</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12.03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14:00 (05:00)</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Venting at block 1 started</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12.03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15:36 (06:36)</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Explosion at block 1</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12.03</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smtClean="0">
                          <a:effectLst/>
                        </a:rPr>
                        <a:t>05:00 (20:00)</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Monitoring information available</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r>
              <a:tr h="266581">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a:effectLst/>
                        </a:rPr>
                        <a:t> </a:t>
                      </a:r>
                      <a:endParaRPr lang="de-DE" sz="140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 </a:t>
                      </a:r>
                      <a:endParaRPr lang="de-DE" sz="1400" dirty="0">
                        <a:effectLst/>
                        <a:latin typeface="Calibri"/>
                        <a:ea typeface="Calibri"/>
                        <a:cs typeface="Times New Roman"/>
                      </a:endParaRPr>
                    </a:p>
                  </a:txBody>
                  <a:tcPr marL="68580" marR="68580" marT="0" marB="0"/>
                </a:tc>
                <a:tc>
                  <a:txBody>
                    <a:bodyPr/>
                    <a:lstStyle/>
                    <a:p>
                      <a:pPr>
                        <a:lnSpc>
                          <a:spcPct val="115000"/>
                        </a:lnSpc>
                        <a:spcBef>
                          <a:spcPts val="300"/>
                        </a:spcBef>
                        <a:spcAft>
                          <a:spcPts val="300"/>
                        </a:spcAft>
                      </a:pPr>
                      <a:r>
                        <a:rPr lang="en-GB" sz="1400" dirty="0">
                          <a:effectLst/>
                        </a:rPr>
                        <a:t> </a:t>
                      </a:r>
                      <a:endParaRPr lang="de-DE"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xmlns="" val="1098981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Messages from on-line media</a:t>
            </a:r>
            <a:endParaRPr lang="en-GB" dirty="0"/>
          </a:p>
        </p:txBody>
      </p:sp>
      <p:sp>
        <p:nvSpPr>
          <p:cNvPr id="3" name="Inhaltsplatzhalter 2"/>
          <p:cNvSpPr>
            <a:spLocks noGrp="1"/>
          </p:cNvSpPr>
          <p:nvPr>
            <p:ph idx="1"/>
          </p:nvPr>
        </p:nvSpPr>
        <p:spPr>
          <a:xfrm>
            <a:off x="431800" y="971526"/>
            <a:ext cx="9433048" cy="6048672"/>
          </a:xfrm>
        </p:spPr>
        <p:txBody>
          <a:bodyPr/>
          <a:lstStyle/>
          <a:p>
            <a:r>
              <a:rPr lang="en-US" sz="1800" dirty="0"/>
              <a:t>Messages listed in the German newspaper “Spiegel on-line” – German time + 8 hours</a:t>
            </a:r>
            <a:endParaRPr lang="de-DE" sz="1800" dirty="0"/>
          </a:p>
          <a:p>
            <a:r>
              <a:rPr lang="en-US" sz="1800" b="1" dirty="0"/>
              <a:t>+++ Nuclear cooling system failed +++</a:t>
            </a:r>
            <a:r>
              <a:rPr lang="en-US" sz="1800" dirty="0"/>
              <a:t> </a:t>
            </a:r>
            <a:endParaRPr lang="de-DE" sz="1800" dirty="0"/>
          </a:p>
          <a:p>
            <a:pPr marL="400050" lvl="1" indent="0">
              <a:buNone/>
            </a:pPr>
            <a:r>
              <a:rPr lang="en-US" sz="1800" dirty="0"/>
              <a:t>[10.24 o’clock] The agency </a:t>
            </a:r>
            <a:r>
              <a:rPr lang="en-US" sz="1800" dirty="0" err="1"/>
              <a:t>Jiji</a:t>
            </a:r>
            <a:r>
              <a:rPr lang="en-US" sz="1800" dirty="0"/>
              <a:t> reported that the cooling system has failed for Fukushima Daiichi. </a:t>
            </a:r>
            <a:endParaRPr lang="de-DE" sz="1800" dirty="0"/>
          </a:p>
          <a:p>
            <a:r>
              <a:rPr lang="en-US" sz="1800" b="1" dirty="0"/>
              <a:t>+++ Become </a:t>
            </a:r>
            <a:r>
              <a:rPr lang="en-US" sz="1800" b="1" dirty="0" smtClean="0"/>
              <a:t>vacant, </a:t>
            </a:r>
            <a:r>
              <a:rPr lang="en-US" sz="1800" b="1" dirty="0"/>
              <a:t>No radioactivity +++</a:t>
            </a:r>
            <a:r>
              <a:rPr lang="en-US" sz="1800" dirty="0"/>
              <a:t> </a:t>
            </a:r>
            <a:endParaRPr lang="de-DE" sz="1800" dirty="0"/>
          </a:p>
          <a:p>
            <a:pPr marL="400050" lvl="1" indent="0">
              <a:buNone/>
            </a:pPr>
            <a:r>
              <a:rPr lang="en-US" sz="1800" dirty="0"/>
              <a:t>[10.39 o’clock] The cooling systems of nuclear power plants in the Fukushima region operate according to the authorities again, as the agency </a:t>
            </a:r>
            <a:r>
              <a:rPr lang="en-US" sz="1800" dirty="0" err="1"/>
              <a:t>Jiji</a:t>
            </a:r>
            <a:r>
              <a:rPr lang="en-US" sz="1800" dirty="0"/>
              <a:t> reported. According to </a:t>
            </a:r>
            <a:r>
              <a:rPr lang="en-US" sz="1800" dirty="0" err="1"/>
              <a:t>Jiji</a:t>
            </a:r>
            <a:r>
              <a:rPr lang="en-US" sz="1800" dirty="0"/>
              <a:t> no radioactivity has been released. </a:t>
            </a:r>
            <a:endParaRPr lang="de-DE" sz="1800" dirty="0"/>
          </a:p>
          <a:p>
            <a:r>
              <a:rPr lang="en-US" sz="1800" b="1" dirty="0"/>
              <a:t>+++ Four nuclear power plants shut down +++</a:t>
            </a:r>
            <a:r>
              <a:rPr lang="en-US" sz="1800" dirty="0"/>
              <a:t> </a:t>
            </a:r>
            <a:endParaRPr lang="de-DE" sz="1800" dirty="0"/>
          </a:p>
          <a:p>
            <a:pPr marL="400050" lvl="1" indent="0">
              <a:buNone/>
            </a:pPr>
            <a:r>
              <a:rPr lang="en-US" sz="1800" dirty="0"/>
              <a:t>[11.25 o’clock] According to the International Atomic Energy Agency, four nuclear power plants were shut down near the earthquake region for security reasons. It burns in a nuclear plant in </a:t>
            </a:r>
            <a:r>
              <a:rPr lang="en-US" sz="1800" dirty="0" err="1"/>
              <a:t>Onagawa</a:t>
            </a:r>
            <a:r>
              <a:rPr lang="en-US" sz="1800" dirty="0"/>
              <a:t>. The fire is located in a turbine building of the power plant. </a:t>
            </a:r>
            <a:endParaRPr lang="de-DE" sz="1800" dirty="0"/>
          </a:p>
          <a:p>
            <a:r>
              <a:rPr lang="en-US" sz="1800" b="1" dirty="0"/>
              <a:t>+++ Authorities speak of at least 32 dead +++</a:t>
            </a:r>
            <a:r>
              <a:rPr lang="en-US" sz="1800" dirty="0"/>
              <a:t> </a:t>
            </a:r>
            <a:endParaRPr lang="de-DE" sz="1800" dirty="0"/>
          </a:p>
          <a:p>
            <a:pPr marL="400050" lvl="1" indent="0">
              <a:buNone/>
            </a:pPr>
            <a:r>
              <a:rPr lang="en-US" sz="1800" dirty="0"/>
              <a:t>[12.05 o’clock] At the worst earthquake in Japan's history, at least 32 people have been killed as the news site Kyodo News reported, citing the police. There have also been numerous casualties. In Iwate Prefecture ten people died in the floods of the tsunami wave. In Ibaraki prefecture a woman had been killed by a collapsing roof. </a:t>
            </a:r>
            <a:endParaRPr lang="de-DE" sz="1800" dirty="0"/>
          </a:p>
          <a:p>
            <a:endParaRPr lang="en-GB" dirty="0"/>
          </a:p>
        </p:txBody>
      </p:sp>
    </p:spTree>
    <p:extLst>
      <p:ext uri="{BB962C8B-B14F-4D97-AF65-F5344CB8AC3E}">
        <p14:creationId xmlns:p14="http://schemas.microsoft.com/office/powerpoint/2010/main" xmlns="" val="100558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Messages cont.</a:t>
            </a:r>
            <a:endParaRPr lang="en-GB" dirty="0"/>
          </a:p>
        </p:txBody>
      </p:sp>
      <p:sp>
        <p:nvSpPr>
          <p:cNvPr id="3" name="Inhaltsplatzhalter 2"/>
          <p:cNvSpPr>
            <a:spLocks noGrp="1"/>
          </p:cNvSpPr>
          <p:nvPr>
            <p:ph idx="1"/>
          </p:nvPr>
        </p:nvSpPr>
        <p:spPr>
          <a:xfrm>
            <a:off x="431800" y="899517"/>
            <a:ext cx="9433048" cy="6048672"/>
          </a:xfrm>
        </p:spPr>
        <p:txBody>
          <a:bodyPr/>
          <a:lstStyle/>
          <a:p>
            <a:r>
              <a:rPr lang="en-US" sz="1800" b="1" dirty="0"/>
              <a:t>+ ++ Emergency in nuclear facility proclaimed +++</a:t>
            </a:r>
            <a:r>
              <a:rPr lang="en-US" sz="1800" dirty="0"/>
              <a:t> </a:t>
            </a:r>
            <a:endParaRPr lang="de-DE" sz="1800" dirty="0"/>
          </a:p>
          <a:p>
            <a:pPr marL="400050" lvl="1" indent="0">
              <a:buNone/>
            </a:pPr>
            <a:r>
              <a:rPr lang="en-US" sz="1800" dirty="0"/>
              <a:t>[12.24 o’clock] After the failure of the cooling system in a nuclear power plant in the region of Fukushima emergency has been proclaimed. No release of radioactivity has happened according to the information. Prime Minister Naoto </a:t>
            </a:r>
            <a:r>
              <a:rPr lang="en-US" sz="1800" dirty="0" err="1"/>
              <a:t>Kan</a:t>
            </a:r>
            <a:r>
              <a:rPr lang="en-US" sz="1800" dirty="0"/>
              <a:t> had proclaimed the atomic emergency so that the authorities can easily take emergency measures, said government spokesman Yukio </a:t>
            </a:r>
            <a:r>
              <a:rPr lang="en-US" sz="1800" dirty="0" err="1"/>
              <a:t>Edano</a:t>
            </a:r>
            <a:r>
              <a:rPr lang="en-US" sz="1800" dirty="0"/>
              <a:t>. </a:t>
            </a:r>
            <a:endParaRPr lang="de-DE" sz="1800" dirty="0"/>
          </a:p>
          <a:p>
            <a:r>
              <a:rPr lang="en-US" sz="1800" b="1" dirty="0"/>
              <a:t>+++ </a:t>
            </a:r>
            <a:r>
              <a:rPr lang="en-US" sz="1800" b="1" dirty="0" smtClean="0"/>
              <a:t>Flights cancelled +++</a:t>
            </a:r>
            <a:r>
              <a:rPr lang="en-US" sz="1800" dirty="0" smtClean="0"/>
              <a:t> </a:t>
            </a:r>
            <a:endParaRPr lang="de-DE" sz="1800" dirty="0"/>
          </a:p>
          <a:p>
            <a:pPr marL="400050" lvl="1" indent="0">
              <a:buNone/>
            </a:pPr>
            <a:r>
              <a:rPr lang="en-US" sz="1800" dirty="0"/>
              <a:t>[13.44 o’clock] More than 700 flights from Japan were canceled, according to the Transport Ministry. 13,000 passengers are stranded, according to the Kyodo Tokyo at Narita airport, 10,000 at </a:t>
            </a:r>
            <a:r>
              <a:rPr lang="en-US" sz="1800" dirty="0" err="1"/>
              <a:t>Haneda</a:t>
            </a:r>
            <a:r>
              <a:rPr lang="en-US" sz="1800" dirty="0"/>
              <a:t> </a:t>
            </a:r>
            <a:r>
              <a:rPr lang="en-US" sz="1800" dirty="0" smtClean="0"/>
              <a:t>Airport. </a:t>
            </a:r>
            <a:endParaRPr lang="de-DE" sz="1800" dirty="0" smtClean="0"/>
          </a:p>
          <a:p>
            <a:r>
              <a:rPr lang="en-US" sz="1800" b="1" dirty="0" smtClean="0"/>
              <a:t>+++ Fire extinguished in nuclear power plant +++</a:t>
            </a:r>
            <a:r>
              <a:rPr lang="en-US" sz="1800" dirty="0" smtClean="0"/>
              <a:t> </a:t>
            </a:r>
            <a:endParaRPr lang="de-DE" sz="1800" dirty="0" smtClean="0"/>
          </a:p>
          <a:p>
            <a:pPr marL="400050" lvl="1" indent="0">
              <a:buNone/>
            </a:pPr>
            <a:r>
              <a:rPr lang="en-US" sz="1800" dirty="0" smtClean="0"/>
              <a:t>[</a:t>
            </a:r>
            <a:r>
              <a:rPr lang="en-US" sz="1800" dirty="0"/>
              <a:t>13.58 o’clock] The fire in </a:t>
            </a:r>
            <a:r>
              <a:rPr lang="en-US" sz="1800" dirty="0" err="1"/>
              <a:t>Onagawa</a:t>
            </a:r>
            <a:r>
              <a:rPr lang="en-US" sz="1800" dirty="0"/>
              <a:t> nuclear power plant in the province of Miyagi has been distinguished after information of the International Atomic Energy Agency IAEA. This was communicated from the nuclear safety authority NISA. Several nuclear reactors had been shut down. </a:t>
            </a:r>
            <a:endParaRPr lang="de-DE" sz="1800" dirty="0"/>
          </a:p>
          <a:p>
            <a:r>
              <a:rPr lang="en-US" sz="1800" b="1" dirty="0"/>
              <a:t>+++ Radiation hazard in the vicinity of the Fukushima nuclear power plant +++</a:t>
            </a:r>
            <a:r>
              <a:rPr lang="en-US" sz="1800" dirty="0"/>
              <a:t> </a:t>
            </a:r>
            <a:endParaRPr lang="de-DE" sz="1800" dirty="0"/>
          </a:p>
          <a:p>
            <a:pPr marL="400050" lvl="1" indent="0">
              <a:buNone/>
            </a:pPr>
            <a:r>
              <a:rPr lang="en-US" sz="1800" dirty="0"/>
              <a:t>[14.15 o’clock] In a radius of three kilometers around the </a:t>
            </a:r>
            <a:r>
              <a:rPr lang="en-US" sz="1800" dirty="0" smtClean="0"/>
              <a:t>NPP Fukushima</a:t>
            </a:r>
            <a:r>
              <a:rPr lang="en-US" sz="1800" dirty="0"/>
              <a:t>, the towns and villages are evacuated, the daily newspaper "Yomiuri" reported on its website. Around 2,000 people are thus brought out of danger. There was a risk that radiation leaks. </a:t>
            </a:r>
            <a:endParaRPr lang="de-DE" sz="1800" dirty="0"/>
          </a:p>
          <a:p>
            <a:endParaRPr lang="en-GB" dirty="0"/>
          </a:p>
        </p:txBody>
      </p:sp>
    </p:spTree>
    <p:extLst>
      <p:ext uri="{BB962C8B-B14F-4D97-AF65-F5344CB8AC3E}">
        <p14:creationId xmlns:p14="http://schemas.microsoft.com/office/powerpoint/2010/main" xmlns="" val="1057812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Inhaltsplatzhalter 2"/>
          <p:cNvSpPr>
            <a:spLocks noGrp="1"/>
          </p:cNvSpPr>
          <p:nvPr>
            <p:ph idx="1"/>
          </p:nvPr>
        </p:nvSpPr>
        <p:spPr/>
        <p:txBody>
          <a:bodyPr/>
          <a:lstStyle/>
          <a:p>
            <a:r>
              <a:rPr lang="en-US" sz="1800" b="1" dirty="0"/>
              <a:t>+++ Current figures after the quake +++</a:t>
            </a:r>
            <a:r>
              <a:rPr lang="en-US" sz="1800" dirty="0"/>
              <a:t> </a:t>
            </a:r>
            <a:endParaRPr lang="de-DE" sz="1800" dirty="0"/>
          </a:p>
          <a:p>
            <a:pPr marL="400050" lvl="1" indent="0">
              <a:buNone/>
            </a:pPr>
            <a:r>
              <a:rPr lang="en-US" sz="1800" dirty="0"/>
              <a:t>[14.19 o’clock] According to the Japanese police, the death toll currently is at 59, reports the major daily newspaper "Asahi" on its website. </a:t>
            </a:r>
            <a:endParaRPr lang="de-DE" sz="1800" dirty="0"/>
          </a:p>
          <a:p>
            <a:r>
              <a:rPr lang="en-US" sz="1800" b="1" dirty="0"/>
              <a:t>+++ Fukushima nuclear power plant is cooled only by battery +++</a:t>
            </a:r>
            <a:r>
              <a:rPr lang="en-US" sz="1800" dirty="0"/>
              <a:t> </a:t>
            </a:r>
            <a:endParaRPr lang="de-DE" sz="1800" dirty="0"/>
          </a:p>
          <a:p>
            <a:pPr marL="400050" lvl="1" indent="0">
              <a:buNone/>
            </a:pPr>
            <a:r>
              <a:rPr lang="en-US" sz="1800" dirty="0"/>
              <a:t>[15.41 o’clock] According to Japanese information, the Fukushima nuclear plant runs the emergency cooling system only on battery power. The batteries supplied only power for a few hours, the Society for Plant and Reactor Safety (GRS) in Cologne said, referring to Japanese specifications. "In the worst case, a meltdown is possible" said spokesman Sven </a:t>
            </a:r>
            <a:r>
              <a:rPr lang="en-US" sz="1800" dirty="0" err="1"/>
              <a:t>Dokter</a:t>
            </a:r>
            <a:r>
              <a:rPr lang="en-US" sz="1800" dirty="0"/>
              <a:t> GRS. What could happen exactly, could not yet be assessed due to the unclear situation. </a:t>
            </a:r>
            <a:endParaRPr lang="de-DE" sz="1800" dirty="0"/>
          </a:p>
          <a:p>
            <a:r>
              <a:rPr lang="en-US" sz="1800" b="1" dirty="0"/>
              <a:t>+++ Government sends troops to Fukushima +++</a:t>
            </a:r>
            <a:r>
              <a:rPr lang="en-US" sz="1800" dirty="0"/>
              <a:t> </a:t>
            </a:r>
            <a:endParaRPr lang="de-DE" sz="1800" dirty="0"/>
          </a:p>
          <a:p>
            <a:pPr marL="400050" lvl="1" indent="0">
              <a:buNone/>
            </a:pPr>
            <a:r>
              <a:rPr lang="en-US" sz="1800" dirty="0"/>
              <a:t>[16.42 o’clock] The government has sent troops to the Fukushima nuclear power plant, Cabinet Secretary Yukio </a:t>
            </a:r>
            <a:r>
              <a:rPr lang="en-US" sz="1800" dirty="0" err="1"/>
              <a:t>Edano</a:t>
            </a:r>
            <a:r>
              <a:rPr lang="en-US" sz="1800" dirty="0"/>
              <a:t> said on Japanese television. There was a deployment order due to the nuclear emergency. </a:t>
            </a:r>
            <a:endParaRPr lang="de-DE" sz="1800" dirty="0"/>
          </a:p>
          <a:p>
            <a:r>
              <a:rPr lang="en-US" sz="1800" b="1" dirty="0"/>
              <a:t>+++ Seniors missing from nursing home +++</a:t>
            </a:r>
            <a:r>
              <a:rPr lang="en-US" sz="1800" dirty="0"/>
              <a:t> </a:t>
            </a:r>
            <a:endParaRPr lang="de-DE" sz="1800" dirty="0"/>
          </a:p>
          <a:p>
            <a:pPr marL="400050" lvl="1" indent="0">
              <a:buNone/>
            </a:pPr>
            <a:r>
              <a:rPr lang="en-US" sz="1800" dirty="0"/>
              <a:t>[16.55 o’clock] In the city </a:t>
            </a:r>
            <a:r>
              <a:rPr lang="en-US" sz="1800" dirty="0" err="1"/>
              <a:t>Ôfunatoshi</a:t>
            </a:r>
            <a:r>
              <a:rPr lang="en-US" sz="1800" dirty="0"/>
              <a:t> 30 residents of a nursing home for the elderly are missing, the daily newspaper "Yomiuri" reported on its website. </a:t>
            </a:r>
            <a:endParaRPr lang="de-DE" sz="1800" dirty="0"/>
          </a:p>
          <a:p>
            <a:endParaRPr lang="en-GB" dirty="0"/>
          </a:p>
        </p:txBody>
      </p:sp>
    </p:spTree>
    <p:extLst>
      <p:ext uri="{BB962C8B-B14F-4D97-AF65-F5344CB8AC3E}">
        <p14:creationId xmlns:p14="http://schemas.microsoft.com/office/powerpoint/2010/main" xmlns="" val="3598551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Inhaltsplatzhalter 2"/>
          <p:cNvSpPr>
            <a:spLocks noGrp="1"/>
          </p:cNvSpPr>
          <p:nvPr>
            <p:ph idx="1"/>
          </p:nvPr>
        </p:nvSpPr>
        <p:spPr/>
        <p:txBody>
          <a:bodyPr/>
          <a:lstStyle/>
          <a:p>
            <a:r>
              <a:rPr lang="en-US" sz="1800" b="1" dirty="0"/>
              <a:t>+++ USA deliver coolant at damaged nuclear power plant +++</a:t>
            </a:r>
            <a:r>
              <a:rPr lang="en-US" sz="1800" dirty="0"/>
              <a:t> </a:t>
            </a:r>
            <a:endParaRPr lang="de-DE" sz="1800" dirty="0"/>
          </a:p>
          <a:p>
            <a:pPr marL="400050" lvl="1" indent="0">
              <a:buNone/>
            </a:pPr>
            <a:r>
              <a:rPr lang="en-US" sz="1800" dirty="0"/>
              <a:t>[17.03 o’clock] Secretary of State Hillary Clinton said that US will transport coolant to the damaged Fukushima nuclear power plant. According to Japanese media, the situation will normalize there again soon. The cooling water had dropped to an alarming low level and a truck had arrived with the necessary equipment in order to resolve the issue, reported on Friday the news agency </a:t>
            </a:r>
            <a:r>
              <a:rPr lang="en-US" sz="1800" dirty="0" err="1"/>
              <a:t>Jiji</a:t>
            </a:r>
            <a:r>
              <a:rPr lang="en-US" sz="1800" dirty="0"/>
              <a:t>. According to the authorities no radioactive material has escaped from any plant in the country after the earthquake. </a:t>
            </a:r>
            <a:endParaRPr lang="de-DE" sz="1800" dirty="0"/>
          </a:p>
          <a:p>
            <a:r>
              <a:rPr lang="en-US" sz="1800" b="1" dirty="0"/>
              <a:t>+++ Special police unit at the Fukushima nuclear power plant +++</a:t>
            </a:r>
            <a:r>
              <a:rPr lang="en-US" sz="1800" dirty="0"/>
              <a:t> </a:t>
            </a:r>
            <a:endParaRPr lang="de-DE" sz="1800" dirty="0"/>
          </a:p>
          <a:p>
            <a:pPr marL="400050" lvl="1" indent="0">
              <a:buNone/>
            </a:pPr>
            <a:r>
              <a:rPr lang="en-US" sz="1800" dirty="0"/>
              <a:t>[17.17 o’clock] 8000 soldiers of a special unit were dispatched to the disaster area according to the newspaper "Nikkei". The unit is designed for the case of an attack with chemical or nuclear weapons. </a:t>
            </a:r>
            <a:endParaRPr lang="de-DE" sz="1800" dirty="0"/>
          </a:p>
          <a:p>
            <a:r>
              <a:rPr lang="en-US" sz="1800" b="1" dirty="0"/>
              <a:t>+++ Maybe more than a thousand deaths +++</a:t>
            </a:r>
            <a:r>
              <a:rPr lang="en-US" sz="1800" dirty="0"/>
              <a:t> </a:t>
            </a:r>
            <a:endParaRPr lang="de-DE" sz="1800" dirty="0"/>
          </a:p>
          <a:p>
            <a:pPr marL="400050" lvl="1" indent="0">
              <a:buNone/>
            </a:pPr>
            <a:r>
              <a:rPr lang="en-US" sz="1800" dirty="0"/>
              <a:t>[18.03 o’clock] The reports about the extent of the earthquake disaster are always dramatic: There are probably more than thousand peoples lost their lives, reports the Japanese Kyodo news agency. There were indications that more than 1,800 homes have been destroyed alone in Fukushima Prefecture. </a:t>
            </a:r>
            <a:endParaRPr lang="de-DE" sz="1800" dirty="0"/>
          </a:p>
          <a:p>
            <a:endParaRPr lang="en-GB" sz="1800" dirty="0"/>
          </a:p>
        </p:txBody>
      </p:sp>
    </p:spTree>
    <p:extLst>
      <p:ext uri="{BB962C8B-B14F-4D97-AF65-F5344CB8AC3E}">
        <p14:creationId xmlns:p14="http://schemas.microsoft.com/office/powerpoint/2010/main" xmlns="" val="174661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Inhaltsplatzhalter 2"/>
          <p:cNvSpPr>
            <a:spLocks noGrp="1"/>
          </p:cNvSpPr>
          <p:nvPr>
            <p:ph idx="1"/>
          </p:nvPr>
        </p:nvSpPr>
        <p:spPr>
          <a:xfrm>
            <a:off x="431800" y="1079500"/>
            <a:ext cx="9433048" cy="5868689"/>
          </a:xfrm>
        </p:spPr>
        <p:txBody>
          <a:bodyPr/>
          <a:lstStyle/>
          <a:p>
            <a:r>
              <a:rPr lang="en-US" sz="1800" b="1" dirty="0"/>
              <a:t>+++ Radioactivity in a damaged nuclear plant rises +++</a:t>
            </a:r>
            <a:r>
              <a:rPr lang="en-US" sz="1800" dirty="0"/>
              <a:t> </a:t>
            </a:r>
            <a:endParaRPr lang="de-DE" sz="1800" dirty="0"/>
          </a:p>
          <a:p>
            <a:pPr marL="400050" lvl="1" indent="0">
              <a:buNone/>
            </a:pPr>
            <a:r>
              <a:rPr lang="en-US" sz="1800" dirty="0"/>
              <a:t>[18.28 o’clock] Radioactivity numbers rise in a turbine building of reactor 1 of the Japanese nuclear power plant Fukushima. This reported the Kyodo news agency, citing the operating company. The newspaper "Nikkei" reported in its online edition, the emergency diesel generators of the Fukushima nuclear power plant to support cooling had not started. Currently only battery power is available to feed the coolant. </a:t>
            </a:r>
            <a:endParaRPr lang="de-DE" sz="1800" dirty="0"/>
          </a:p>
          <a:p>
            <a:pPr marL="400050" lvl="1" indent="0">
              <a:buNone/>
            </a:pPr>
            <a:r>
              <a:rPr lang="en-US" sz="1800" dirty="0"/>
              <a:t>According to the NHK TV channel, the pressure in one of the reactors has also increased. It is currently being considered, to let out "a little" of air in order to reduce the pressure. According to the operator there might be - if at all - only "little" air to be vented, which, according to an expert, is a "usual handling”. In two reactors of the NPP cooling had failed. Also, all four emergency generators had failed. As a result, the cooling water had declined considerably. According to experts, in the extreme case, there is a danger of a core meltdown. </a:t>
            </a:r>
            <a:endParaRPr lang="de-DE" sz="1800" dirty="0"/>
          </a:p>
          <a:p>
            <a:r>
              <a:rPr lang="en-US" sz="1800" b="1" dirty="0"/>
              <a:t>+++ Seven million households without electricity +++</a:t>
            </a:r>
            <a:r>
              <a:rPr lang="en-US" sz="1800" dirty="0"/>
              <a:t> </a:t>
            </a:r>
            <a:endParaRPr lang="de-DE" sz="1800" dirty="0"/>
          </a:p>
          <a:p>
            <a:pPr marL="400050" lvl="1" indent="0">
              <a:buNone/>
            </a:pPr>
            <a:r>
              <a:rPr lang="en-US" sz="1800" dirty="0"/>
              <a:t>[19.09 o’clock] In seven million households of electricity was down. </a:t>
            </a:r>
            <a:endParaRPr lang="de-DE" sz="1800" dirty="0"/>
          </a:p>
          <a:p>
            <a:r>
              <a:rPr lang="en-US" sz="1800" b="1" dirty="0"/>
              <a:t>+++ In the damaged nuclear reactor pressure is released +++</a:t>
            </a:r>
            <a:r>
              <a:rPr lang="en-US" sz="1800" dirty="0"/>
              <a:t> </a:t>
            </a:r>
            <a:endParaRPr lang="de-DE" sz="1800" dirty="0"/>
          </a:p>
          <a:p>
            <a:pPr marL="400050" lvl="1" indent="0">
              <a:buNone/>
            </a:pPr>
            <a:r>
              <a:rPr lang="en-US" sz="1800" dirty="0"/>
              <a:t>[22.50 o’clock] Japan has decided to reduce pressure in the reactor damaged by the earthquake. This was reported by the International Atomic Energy Agency in Vienna on Friday evening, citing Japanese authorities. </a:t>
            </a:r>
            <a:endParaRPr lang="de-DE" sz="1800" dirty="0"/>
          </a:p>
        </p:txBody>
      </p:sp>
    </p:spTree>
    <p:extLst>
      <p:ext uri="{BB962C8B-B14F-4D97-AF65-F5344CB8AC3E}">
        <p14:creationId xmlns:p14="http://schemas.microsoft.com/office/powerpoint/2010/main" xmlns="" val="2116076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Inhaltsplatzhalter 2"/>
          <p:cNvSpPr>
            <a:spLocks noGrp="1"/>
          </p:cNvSpPr>
          <p:nvPr>
            <p:ph idx="1"/>
          </p:nvPr>
        </p:nvSpPr>
        <p:spPr>
          <a:xfrm>
            <a:off x="431800" y="1079500"/>
            <a:ext cx="9433048" cy="5940697"/>
          </a:xfrm>
        </p:spPr>
        <p:txBody>
          <a:bodyPr/>
          <a:lstStyle/>
          <a:p>
            <a:r>
              <a:rPr lang="en-US" sz="1800" b="1" dirty="0"/>
              <a:t>+++ Radioactivity rises in and outside the nuclear power plant +++</a:t>
            </a:r>
            <a:r>
              <a:rPr lang="en-US" sz="1800" dirty="0"/>
              <a:t> </a:t>
            </a:r>
            <a:endParaRPr lang="de-DE" sz="1800" dirty="0"/>
          </a:p>
          <a:p>
            <a:pPr marL="400050" lvl="1" indent="0">
              <a:buNone/>
            </a:pPr>
            <a:r>
              <a:rPr lang="en-US" sz="1800" dirty="0"/>
              <a:t>[23.15 o’clock] In the control room of the Japanese nuclear power plant Fukushima number 1, radioactivity has risen to 1000 times the normal value. Maybe, radioactivity could have escaped from the plant, the agency Kyodo reported on Saturday morning (local time) and referred to the national nuclear safety authority. Outside the nuclear power plant radiation exposure was around eight times higher than normal. </a:t>
            </a:r>
            <a:endParaRPr lang="de-DE" sz="1800" dirty="0"/>
          </a:p>
          <a:p>
            <a:r>
              <a:rPr lang="en-US" sz="1800" b="1" dirty="0"/>
              <a:t>+++ Evacuation area around nuclear power plant will be expanded +++</a:t>
            </a:r>
            <a:r>
              <a:rPr lang="en-US" sz="1800" dirty="0"/>
              <a:t> </a:t>
            </a:r>
            <a:endParaRPr lang="de-DE" sz="1800" dirty="0"/>
          </a:p>
          <a:p>
            <a:pPr marL="400050" lvl="1" indent="0">
              <a:buNone/>
            </a:pPr>
            <a:r>
              <a:rPr lang="en-US" sz="1800" dirty="0"/>
              <a:t>[23.33 o’clock] Japanese Prime Minister Naoto </a:t>
            </a:r>
            <a:r>
              <a:rPr lang="en-US" sz="1800" dirty="0" err="1"/>
              <a:t>Kan</a:t>
            </a:r>
            <a:r>
              <a:rPr lang="en-US" sz="1800" dirty="0"/>
              <a:t> has expanded the evacuation area around the Fukushima nuclear plant. He urged people within a radius of 10 kilometers around the power plant to leave the area. Previously, people had already been called in a radius of three </a:t>
            </a:r>
            <a:r>
              <a:rPr lang="en-US" sz="1800" dirty="0" smtClean="0"/>
              <a:t>kilometers</a:t>
            </a:r>
            <a:r>
              <a:rPr lang="en-US" sz="1800" dirty="0"/>
              <a:t>, to leave their house. </a:t>
            </a:r>
            <a:endParaRPr lang="en-US" sz="1800" dirty="0" smtClean="0"/>
          </a:p>
          <a:p>
            <a:r>
              <a:rPr lang="en-US" sz="1800" b="1" dirty="0" smtClean="0"/>
              <a:t>March 12 in Germany</a:t>
            </a:r>
          </a:p>
          <a:p>
            <a:r>
              <a:rPr lang="en-US" sz="1800" b="1" dirty="0" smtClean="0"/>
              <a:t>+++ </a:t>
            </a:r>
            <a:r>
              <a:rPr lang="en-US" sz="1800" b="1" dirty="0"/>
              <a:t>Unclear information to meltdown +++</a:t>
            </a:r>
            <a:r>
              <a:rPr lang="en-US" sz="1800" dirty="0"/>
              <a:t> </a:t>
            </a:r>
            <a:endParaRPr lang="de-DE" sz="1800" dirty="0"/>
          </a:p>
          <a:p>
            <a:pPr marL="400050" lvl="1" indent="0">
              <a:buNone/>
            </a:pPr>
            <a:r>
              <a:rPr lang="en-US" sz="1800" dirty="0"/>
              <a:t>[13.01 o’clock] The information on the situation in Japan are contradictory: The ARD reports, the Japanese authority for nuclear power safety have officially confirmed a meltdown. However, Japanese Prime Minister Naoto </a:t>
            </a:r>
            <a:r>
              <a:rPr lang="en-US" sz="1800" dirty="0" err="1"/>
              <a:t>Kan</a:t>
            </a:r>
            <a:r>
              <a:rPr lang="en-US" sz="1800" dirty="0"/>
              <a:t> rejects these reports: "Not a single person will receive damage to health due to radiation", he told via his spokesman. The Japanese television station NHK reported, the outer shell of the reactor building in Fukushima was severely damaged. </a:t>
            </a:r>
            <a:endParaRPr lang="de-DE" sz="1800" dirty="0"/>
          </a:p>
          <a:p>
            <a:pPr marL="400050" lvl="1" indent="0">
              <a:buNone/>
            </a:pPr>
            <a:endParaRPr lang="de-DE" sz="1800" dirty="0"/>
          </a:p>
        </p:txBody>
      </p:sp>
    </p:spTree>
    <p:extLst>
      <p:ext uri="{BB962C8B-B14F-4D97-AF65-F5344CB8AC3E}">
        <p14:creationId xmlns:p14="http://schemas.microsoft.com/office/powerpoint/2010/main" xmlns="" val="1457243878"/>
      </p:ext>
    </p:extLst>
  </p:cSld>
  <p:clrMapOvr>
    <a:masterClrMapping/>
  </p:clrMapOvr>
</p:sld>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NERIS-TP</Template>
  <TotalTime>2</TotalTime>
  <Words>1696</Words>
  <Application>Microsoft Office PowerPoint</Application>
  <PresentationFormat>Vlastná</PresentationFormat>
  <Paragraphs>121</Paragraphs>
  <Slides>10</Slides>
  <Notes>2</Notes>
  <HiddenSlides>0</HiddenSlides>
  <MMClips>0</MMClips>
  <ScaleCrop>false</ScaleCrop>
  <HeadingPairs>
    <vt:vector size="4" baseType="variant">
      <vt:variant>
        <vt:lpstr>Motív</vt:lpstr>
      </vt:variant>
      <vt:variant>
        <vt:i4>1</vt:i4>
      </vt:variant>
      <vt:variant>
        <vt:lpstr>Nadpisy snímok</vt:lpstr>
      </vt:variant>
      <vt:variant>
        <vt:i4>10</vt:i4>
      </vt:variant>
    </vt:vector>
  </HeadingPairs>
  <TitlesOfParts>
    <vt:vector size="11" baseType="lpstr">
      <vt:lpstr>Standarddesign</vt:lpstr>
      <vt:lpstr>Snímka 1</vt:lpstr>
      <vt:lpstr>Components used in the demonstration</vt:lpstr>
      <vt:lpstr>Demonstration introduction</vt:lpstr>
      <vt:lpstr>Messages from on-line media</vt:lpstr>
      <vt:lpstr>Messages cont.</vt:lpstr>
      <vt:lpstr>Snímka 6</vt:lpstr>
      <vt:lpstr>Snímka 7</vt:lpstr>
      <vt:lpstr>Snímka 8</vt:lpstr>
      <vt:lpstr>Snímka 9</vt:lpstr>
      <vt:lpstr>Snímka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NERIS-TP</dc:title>
  <dc:creator>Tim Mueller</dc:creator>
  <cp:lastModifiedBy>VTS</cp:lastModifiedBy>
  <cp:revision>106</cp:revision>
  <cp:lastPrinted>1601-01-01T00:00:00Z</cp:lastPrinted>
  <dcterms:created xsi:type="dcterms:W3CDTF">2011-02-09T16:02:23Z</dcterms:created>
  <dcterms:modified xsi:type="dcterms:W3CDTF">2016-01-21T11:09:47Z</dcterms:modified>
</cp:coreProperties>
</file>