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sldIdLst>
    <p:sldId id="288" r:id="rId2"/>
    <p:sldId id="404" r:id="rId3"/>
    <p:sldId id="405" r:id="rId4"/>
    <p:sldId id="300" r:id="rId5"/>
  </p:sldIdLst>
  <p:sldSz cx="10080625" cy="7559675"/>
  <p:notesSz cx="7772400" cy="10058400"/>
  <p:defaultTextStyle>
    <a:defPPr>
      <a:defRPr lang="en-GB"/>
    </a:defPPr>
    <a:lvl1pPr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4660"/>
  </p:normalViewPr>
  <p:slideViewPr>
    <p:cSldViewPr>
      <p:cViewPr varScale="1">
        <p:scale>
          <a:sx n="63" d="100"/>
          <a:sy n="63" d="100"/>
        </p:scale>
        <p:origin x="522" y="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898A53-4090-41ED-92A5-C2872F782070}" type="slidenum">
              <a:rPr lang="en-US" altLang="de-DE"/>
              <a:pPr>
                <a:defRPr/>
              </a:pPr>
              <a:t>‹Nr.›</a:t>
            </a:fld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675104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3587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8933D7-5596-402F-BA94-CF98BEDE05CD}" type="slidenum">
              <a:rPr lang="en-US" altLang="de-DE" sz="1400" smtClean="0"/>
              <a:pPr>
                <a:spcBef>
                  <a:spcPct val="0"/>
                </a:spcBef>
              </a:pPr>
              <a:t>1</a:t>
            </a:fld>
            <a:endParaRPr lang="en-US" altLang="de-DE" sz="1400" smtClean="0"/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1720412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3587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6CC8382-5527-44F0-90A5-20923199465E}" type="slidenum">
              <a:rPr lang="en-US" altLang="de-DE" sz="1400" smtClean="0"/>
              <a:pPr>
                <a:spcBef>
                  <a:spcPct val="0"/>
                </a:spcBef>
              </a:pPr>
              <a:t>4</a:t>
            </a:fld>
            <a:endParaRPr lang="en-US" altLang="de-DE" sz="140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54063"/>
            <a:ext cx="5029200" cy="37719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8375"/>
            <a:ext cx="621665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44502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0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34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6513"/>
            <a:ext cx="2266950" cy="60309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6513"/>
            <a:ext cx="6650037" cy="603091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97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079500"/>
            <a:ext cx="9433048" cy="5796681"/>
          </a:xfrm>
        </p:spPr>
        <p:txBody>
          <a:bodyPr/>
          <a:lstStyle>
            <a:lvl2pPr marL="742950" indent="-28575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01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457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079500"/>
            <a:ext cx="4457700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079500"/>
            <a:ext cx="4459287" cy="49879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34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64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028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50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173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21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036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079500"/>
            <a:ext cx="9290050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116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dirty="0" smtClean="0"/>
              <a:t>Click to edit the outline text format</a:t>
            </a:r>
          </a:p>
          <a:p>
            <a:pPr lvl="1"/>
            <a:r>
              <a:rPr lang="en-GB" altLang="de-DE" dirty="0" smtClean="0"/>
              <a:t>Second Outline Level</a:t>
            </a:r>
          </a:p>
          <a:p>
            <a:pPr lvl="2"/>
            <a:r>
              <a:rPr lang="en-GB" altLang="de-DE" dirty="0" smtClean="0"/>
              <a:t>Third Outline Level</a:t>
            </a:r>
          </a:p>
          <a:p>
            <a:pPr lvl="3"/>
            <a:r>
              <a:rPr lang="en-GB" altLang="de-DE" dirty="0" smtClean="0"/>
              <a:t>Fourth Outline Level</a:t>
            </a:r>
          </a:p>
          <a:p>
            <a:pPr lvl="4"/>
            <a:r>
              <a:rPr lang="en-GB" altLang="de-DE" dirty="0" smtClean="0"/>
              <a:t>Fifth Outline Level</a:t>
            </a:r>
          </a:p>
          <a:p>
            <a:pPr lvl="4"/>
            <a:r>
              <a:rPr lang="en-GB" altLang="de-DE" dirty="0" smtClean="0"/>
              <a:t>Sixth Outline Level</a:t>
            </a:r>
          </a:p>
          <a:p>
            <a:pPr lvl="4"/>
            <a:r>
              <a:rPr lang="en-GB" altLang="de-DE" dirty="0" smtClean="0"/>
              <a:t>Seventh Outline Level</a:t>
            </a:r>
          </a:p>
          <a:p>
            <a:pPr lvl="4"/>
            <a:r>
              <a:rPr lang="en-GB" altLang="de-DE" dirty="0" smtClean="0"/>
              <a:t>Eighth Outline Level</a:t>
            </a:r>
          </a:p>
          <a:p>
            <a:pPr lvl="4"/>
            <a:r>
              <a:rPr lang="en-GB" altLang="de-DE" dirty="0" smtClean="0"/>
              <a:t>Ninth Outline Level</a:t>
            </a:r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1438"/>
            <a:ext cx="577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36513"/>
            <a:ext cx="70548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Click to edit the title text format</a:t>
            </a: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0" y="0"/>
            <a:ext cx="10080625" cy="7559675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103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5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925"/>
            <a:ext cx="10080625" cy="3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36" name="Text Box 16"/>
          <p:cNvSpPr txBox="1">
            <a:spLocks noChangeArrowheads="1"/>
          </p:cNvSpPr>
          <p:nvPr userDrawn="1"/>
        </p:nvSpPr>
        <p:spPr bwMode="auto">
          <a:xfrm>
            <a:off x="9144000" y="7153275"/>
            <a:ext cx="9366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49FEF3C7-61A9-43D4-9C5E-F6D8B329D6C7}" type="slidenum">
              <a:rPr lang="en-GB" altLang="de-DE" sz="1200"/>
              <a:pPr eaLnBrk="1">
                <a:lnSpc>
                  <a:spcPct val="93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‹Nr.›</a:t>
            </a:fld>
            <a:endParaRPr lang="en-GB" altLang="de-DE" sz="1200"/>
          </a:p>
        </p:txBody>
      </p:sp>
      <p:sp>
        <p:nvSpPr>
          <p:cNvPr id="1037" name="Text Box 17"/>
          <p:cNvSpPr txBox="1">
            <a:spLocks noChangeArrowheads="1"/>
          </p:cNvSpPr>
          <p:nvPr userDrawn="1"/>
        </p:nvSpPr>
        <p:spPr bwMode="auto">
          <a:xfrm>
            <a:off x="2016125" y="7164388"/>
            <a:ext cx="6192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200" dirty="0"/>
              <a:t>W. Raskob					</a:t>
            </a:r>
            <a:r>
              <a:rPr lang="en-GB" altLang="de-DE" sz="1200" noProof="0" dirty="0" smtClean="0"/>
              <a:t>PREPARE</a:t>
            </a:r>
            <a:r>
              <a:rPr lang="en-GB" altLang="de-DE" sz="1200" baseline="0" noProof="0" dirty="0" smtClean="0"/>
              <a:t> WP2 feedback and new ideas</a:t>
            </a:r>
            <a:endParaRPr lang="en-GB" altLang="de-DE" sz="1200" noProof="0" dirty="0"/>
          </a:p>
        </p:txBody>
      </p:sp>
      <p:sp>
        <p:nvSpPr>
          <p:cNvPr id="2" name="Textfeld 1"/>
          <p:cNvSpPr txBox="1"/>
          <p:nvPr userDrawn="1"/>
        </p:nvSpPr>
        <p:spPr>
          <a:xfrm>
            <a:off x="8030483" y="179437"/>
            <a:ext cx="2016224" cy="493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GB" sz="2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charset="0"/>
              </a:rPr>
              <a:t>PREPARE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2pPr>
      <a:lvl3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3pPr>
      <a:lvl4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4pPr>
      <a:lvl5pPr algn="ctr" defTabSz="3587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Arial" charset="0"/>
        </a:defRPr>
      </a:lvl5pPr>
      <a:lvl6pPr marL="25146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6pPr>
      <a:lvl7pPr marL="29718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7pPr>
      <a:lvl8pPr marL="34290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8pPr>
      <a:lvl9pPr marL="3886200" indent="-228600" algn="ctr" defTabSz="358775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3587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Blip>
          <a:blip r:embed="rId17"/>
        </a:buBlip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3587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70000"/>
        <a:buBlip>
          <a:blip r:embed="rId17"/>
        </a:buBlip>
        <a:defRPr sz="2000">
          <a:solidFill>
            <a:srgbClr val="000000"/>
          </a:solidFill>
          <a:latin typeface="+mn-lt"/>
        </a:defRPr>
      </a:lvl2pPr>
      <a:lvl3pPr marL="11430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Symbol" pitchFamily="18" charset="2"/>
        <a:buChar char="-"/>
        <a:defRPr>
          <a:solidFill>
            <a:srgbClr val="000000"/>
          </a:solidFill>
          <a:latin typeface="+mn-lt"/>
        </a:defRPr>
      </a:lvl3pPr>
      <a:lvl4pPr marL="16002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1600">
          <a:solidFill>
            <a:srgbClr val="000000"/>
          </a:solidFill>
          <a:latin typeface="+mn-lt"/>
        </a:defRPr>
      </a:lvl4pPr>
      <a:lvl5pPr marL="2057400" indent="-228600" algn="l" defTabSz="3587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5pPr>
      <a:lvl6pPr marL="25146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6pPr>
      <a:lvl7pPr marL="29718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7pPr>
      <a:lvl8pPr marL="34290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8pPr>
      <a:lvl9pPr marL="3886200" indent="-228600" algn="l" defTabSz="358775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mailto:wolfgang.raskob@kit.ed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973138" y="109538"/>
            <a:ext cx="71628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59112" rIns="90000" bIns="45000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INNOVATIVE INTEGRATED TOOLS AND PLATFORMS FOR RADIOLOGICAL </a:t>
            </a:r>
          </a:p>
          <a:p>
            <a:pPr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1400" b="1">
                <a:solidFill>
                  <a:schemeClr val="tx1"/>
                </a:solidFill>
              </a:rPr>
              <a:t>EMERGENCY PREPAREDNESS AND POST-ACCIDENT RESPONSE IN EUROPE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612775" y="1223963"/>
            <a:ext cx="687546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42335" rIns="0" bIns="0" anchor="ctr"/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7000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Symbol" panose="05050102010706020507" pitchFamily="18" charset="2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3587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spcAft>
                <a:spcPct val="0"/>
              </a:spcAft>
              <a:buFont typeface="Times New Roman" panose="02020603050405020304" pitchFamily="18" charset="0"/>
              <a:buNone/>
            </a:pPr>
            <a:r>
              <a:rPr lang="en-US" altLang="de-DE" sz="4800" dirty="0" smtClean="0"/>
              <a:t>WP2: Feedback and new ideas</a:t>
            </a:r>
            <a:endParaRPr lang="en-US" altLang="de-DE" sz="4800" dirty="0"/>
          </a:p>
        </p:txBody>
      </p:sp>
      <p:sp>
        <p:nvSpPr>
          <p:cNvPr id="3076" name="Textfeld 1"/>
          <p:cNvSpPr txBox="1">
            <a:spLocks noChangeArrowheads="1"/>
          </p:cNvSpPr>
          <p:nvPr/>
        </p:nvSpPr>
        <p:spPr bwMode="auto">
          <a:xfrm>
            <a:off x="1295400" y="2987675"/>
            <a:ext cx="76327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dirty="0" smtClean="0"/>
              <a:t>Wolfgang Raskob </a:t>
            </a:r>
            <a:endParaRPr lang="en-GB" altLang="de-DE" dirty="0"/>
          </a:p>
        </p:txBody>
      </p:sp>
      <p:sp>
        <p:nvSpPr>
          <p:cNvPr id="3077" name="Textfeld 1"/>
          <p:cNvSpPr txBox="1">
            <a:spLocks noChangeArrowheads="1"/>
          </p:cNvSpPr>
          <p:nvPr/>
        </p:nvSpPr>
        <p:spPr bwMode="auto">
          <a:xfrm>
            <a:off x="1233488" y="4427538"/>
            <a:ext cx="8281987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de-DE" sz="1600" dirty="0" smtClean="0"/>
              <a:t>Karlsruhe Institute of Technology </a:t>
            </a:r>
            <a:r>
              <a:rPr lang="en-GB" altLang="de-DE" sz="1600" dirty="0"/>
              <a:t>(KIT), </a:t>
            </a:r>
            <a:r>
              <a:rPr lang="en-GB" altLang="de-DE" sz="1600" dirty="0" err="1"/>
              <a:t>Eggenstein-Leopoldshafen</a:t>
            </a:r>
            <a:r>
              <a:rPr lang="en-GB" altLang="de-DE" sz="1600" dirty="0"/>
              <a:t>, Hermann-von-Helmholtz-</a:t>
            </a:r>
            <a:r>
              <a:rPr lang="en-GB" altLang="de-DE" sz="1600" dirty="0" err="1"/>
              <a:t>Platz</a:t>
            </a:r>
            <a:r>
              <a:rPr lang="en-GB" altLang="de-DE" sz="1600" dirty="0"/>
              <a:t> 1, Germany, </a:t>
            </a:r>
            <a:r>
              <a:rPr lang="en-GB" altLang="de-DE" sz="1600" u="sng" dirty="0">
                <a:hlinkClick r:id="rId4"/>
              </a:rPr>
              <a:t>wolfgang.raskob@kit.edu</a:t>
            </a:r>
            <a:r>
              <a:rPr lang="en-GB" altLang="de-DE" sz="1600" dirty="0"/>
              <a:t>, Tel.: +4972160822480</a:t>
            </a:r>
            <a:endParaRPr lang="de-DE" altLang="de-DE" sz="1600" dirty="0"/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GB" alt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079871" y="5652045"/>
            <a:ext cx="734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 smtClean="0"/>
              <a:t>The research leading to these results has received funding from the European Atomic Energy Community Seventh Framework Programme FP7/2012-2013 under grant agreement 3</a:t>
            </a:r>
            <a:r>
              <a:rPr lang="en-GB" dirty="0" smtClean="0"/>
              <a:t>23287</a:t>
            </a:r>
            <a:endParaRPr lang="en-GB" dirty="0"/>
          </a:p>
        </p:txBody>
      </p:sp>
      <p:pic>
        <p:nvPicPr>
          <p:cNvPr id="7" name="Picture 4" descr="http://europa.eu/about-eu/basic-information/symbols/images/flag_yellow_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4688" y="5675809"/>
            <a:ext cx="1405294" cy="93920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GB" altLang="de-DE" dirty="0" smtClean="0"/>
              <a:t>WP2 on the Analytical Platform (AP)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079500"/>
            <a:ext cx="9290050" cy="5940697"/>
          </a:xfrm>
        </p:spPr>
        <p:txBody>
          <a:bodyPr/>
          <a:lstStyle/>
          <a:p>
            <a:pPr eaLnBrk="1">
              <a:buFontTx/>
              <a:buBlip>
                <a:blip r:embed="rId2"/>
              </a:buBlip>
            </a:pPr>
            <a:r>
              <a:rPr lang="en-GB" altLang="de-DE" b="1" dirty="0" smtClean="0"/>
              <a:t>Feedback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The AP has reached a status that it can be tested by organisations also outside PREPARE</a:t>
            </a:r>
          </a:p>
          <a:p>
            <a:pPr lvl="2" eaLnBrk="1">
              <a:buFontTx/>
              <a:buBlip>
                <a:blip r:embed="rId2"/>
              </a:buBlip>
            </a:pPr>
            <a:r>
              <a:rPr lang="en-GB" altLang="de-DE" sz="2200" dirty="0" smtClean="0"/>
              <a:t>However, there is a need to test individual components if the </a:t>
            </a:r>
            <a:r>
              <a:rPr lang="en-GB" altLang="de-DE" sz="2200" dirty="0"/>
              <a:t>a</a:t>
            </a:r>
            <a:r>
              <a:rPr lang="en-GB" altLang="de-DE" sz="2200" dirty="0" smtClean="0"/>
              <a:t>re fit for purpose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The AP seems to be interested for several actors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There is a need to develop interesting scenarios and test cases for the testing of the AP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It was important that WP2 and WP6 worked together to explore the engagement of experts and other stakeholder in the platform participation</a:t>
            </a:r>
          </a:p>
          <a:p>
            <a:pPr lvl="1" eaLnBrk="1">
              <a:buFontTx/>
              <a:buBlip>
                <a:blip r:embed="rId2"/>
              </a:buBlip>
            </a:pPr>
            <a:r>
              <a:rPr lang="en-GB" altLang="de-DE" sz="2400" dirty="0" smtClean="0"/>
              <a:t>It is still not fully clear who may use the AP and what are the means for engagement (code of conduct)</a:t>
            </a:r>
          </a:p>
        </p:txBody>
      </p:sp>
    </p:spTree>
    <p:extLst>
      <p:ext uri="{BB962C8B-B14F-4D97-AF65-F5344CB8AC3E}">
        <p14:creationId xmlns:p14="http://schemas.microsoft.com/office/powerpoint/2010/main" val="30031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WP2: Future activities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Engage in the new NERIS working group on communication, participation and …</a:t>
            </a:r>
          </a:p>
          <a:p>
            <a:r>
              <a:rPr lang="en-GB" dirty="0" smtClean="0"/>
              <a:t>Explore the usefulness of the AP possibly with attractive business cases</a:t>
            </a:r>
          </a:p>
          <a:p>
            <a:r>
              <a:rPr lang="en-GB" dirty="0" smtClean="0"/>
              <a:t>Further development based on recommendations of potential users within and outside of European </a:t>
            </a:r>
            <a:r>
              <a:rPr lang="en-GB" dirty="0" smtClean="0"/>
              <a:t>projects</a:t>
            </a:r>
          </a:p>
          <a:p>
            <a:r>
              <a:rPr lang="en-GB" dirty="0" smtClean="0"/>
              <a:t>Possibly strengthen the means for the communication – bidirectional – with </a:t>
            </a:r>
            <a:r>
              <a:rPr lang="en-GB" smtClean="0"/>
              <a:t>the 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12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0" y="1079500"/>
            <a:ext cx="9140825" cy="5940697"/>
          </a:xfrm>
        </p:spPr>
        <p:txBody>
          <a:bodyPr/>
          <a:lstStyle/>
          <a:p>
            <a:pPr algn="ctr">
              <a:defRPr/>
            </a:pPr>
            <a:endParaRPr lang="en-GB" sz="2800" b="1" dirty="0"/>
          </a:p>
          <a:p>
            <a:pPr marL="0" indent="0" algn="ctr">
              <a:buFontTx/>
              <a:buNone/>
              <a:defRPr/>
            </a:pPr>
            <a:r>
              <a:rPr lang="en-GB" sz="6000" dirty="0"/>
              <a:t>Thank you very much for your attention</a:t>
            </a:r>
          </a:p>
          <a:p>
            <a:pPr marL="0" indent="0" algn="ctr">
              <a:buFontTx/>
              <a:buNone/>
              <a:defRPr/>
            </a:pPr>
            <a:r>
              <a:rPr lang="en-GB" sz="6000" dirty="0" smtClean="0"/>
              <a:t>Questions?</a:t>
            </a:r>
          </a:p>
          <a:p>
            <a:pPr marL="0" indent="0" algn="ctr">
              <a:buFontTx/>
              <a:buNone/>
              <a:defRPr/>
            </a:pPr>
            <a:endParaRPr lang="en-GB" sz="6000" dirty="0" smtClean="0"/>
          </a:p>
          <a:p>
            <a:pPr marL="0" indent="0" algn="ctr">
              <a:buFontTx/>
              <a:buNone/>
              <a:defRPr/>
            </a:pPr>
            <a:r>
              <a:rPr lang="de-DE" sz="2000" i="1" dirty="0"/>
              <a:t>The </a:t>
            </a:r>
            <a:r>
              <a:rPr lang="de-DE" sz="2000" i="1" dirty="0" err="1"/>
              <a:t>research</a:t>
            </a:r>
            <a:r>
              <a:rPr lang="de-DE" sz="2000" i="1" dirty="0"/>
              <a:t> </a:t>
            </a:r>
            <a:r>
              <a:rPr lang="de-DE" sz="2000" i="1" dirty="0" err="1"/>
              <a:t>leading</a:t>
            </a:r>
            <a:r>
              <a:rPr lang="de-DE" sz="2000" i="1" dirty="0"/>
              <a:t> </a:t>
            </a:r>
            <a:r>
              <a:rPr lang="de-DE" sz="2000" i="1" dirty="0" err="1"/>
              <a:t>to</a:t>
            </a:r>
            <a:r>
              <a:rPr lang="de-DE" sz="2000" i="1" dirty="0"/>
              <a:t> </a:t>
            </a:r>
            <a:r>
              <a:rPr lang="de-DE" sz="2000" i="1" dirty="0" err="1"/>
              <a:t>these</a:t>
            </a:r>
            <a:r>
              <a:rPr lang="de-DE" sz="2000" i="1" dirty="0"/>
              <a:t> </a:t>
            </a:r>
            <a:r>
              <a:rPr lang="de-DE" sz="2000" i="1" dirty="0" err="1"/>
              <a:t>results</a:t>
            </a:r>
            <a:r>
              <a:rPr lang="de-DE" sz="2000" i="1" dirty="0"/>
              <a:t> </a:t>
            </a:r>
            <a:r>
              <a:rPr lang="de-DE" sz="2000" i="1" dirty="0" err="1"/>
              <a:t>has</a:t>
            </a:r>
            <a:r>
              <a:rPr lang="de-DE" sz="2000" i="1" dirty="0"/>
              <a:t> </a:t>
            </a:r>
            <a:r>
              <a:rPr lang="de-DE" sz="2000" i="1" dirty="0" err="1"/>
              <a:t>received</a:t>
            </a:r>
            <a:r>
              <a:rPr lang="de-DE" sz="2000" i="1" dirty="0"/>
              <a:t> </a:t>
            </a:r>
            <a:r>
              <a:rPr lang="de-DE" sz="2000" i="1" dirty="0" err="1"/>
              <a:t>funding</a:t>
            </a:r>
            <a:r>
              <a:rPr lang="de-DE" sz="2000" i="1" dirty="0"/>
              <a:t> </a:t>
            </a:r>
            <a:r>
              <a:rPr lang="de-DE" sz="2000" i="1" dirty="0" err="1"/>
              <a:t>from</a:t>
            </a:r>
            <a:r>
              <a:rPr lang="de-DE" sz="2000" i="1" dirty="0"/>
              <a:t> </a:t>
            </a:r>
            <a:r>
              <a:rPr lang="de-DE" sz="2000" i="1" dirty="0" err="1"/>
              <a:t>the</a:t>
            </a:r>
            <a:r>
              <a:rPr lang="de-DE" sz="2000" i="1" dirty="0"/>
              <a:t> European </a:t>
            </a:r>
            <a:r>
              <a:rPr lang="de-DE" sz="2000" i="1" dirty="0" err="1"/>
              <a:t>Atomic</a:t>
            </a:r>
            <a:r>
              <a:rPr lang="de-DE" sz="2000" i="1" dirty="0"/>
              <a:t> </a:t>
            </a:r>
            <a:r>
              <a:rPr lang="de-DE" sz="2000" i="1" dirty="0" err="1"/>
              <a:t>Energy</a:t>
            </a:r>
            <a:r>
              <a:rPr lang="de-DE" sz="2000" i="1" dirty="0"/>
              <a:t> Community </a:t>
            </a:r>
            <a:r>
              <a:rPr lang="de-DE" sz="2000" i="1" dirty="0" err="1"/>
              <a:t>Seventh</a:t>
            </a:r>
            <a:r>
              <a:rPr lang="de-DE" sz="2000" i="1" dirty="0"/>
              <a:t> Framework Programme </a:t>
            </a:r>
            <a:r>
              <a:rPr lang="de-DE" sz="2000" i="1" dirty="0" smtClean="0"/>
              <a:t>FP7/2012-2013 </a:t>
            </a:r>
            <a:r>
              <a:rPr lang="de-DE" sz="2000" i="1" dirty="0" err="1"/>
              <a:t>under</a:t>
            </a:r>
            <a:r>
              <a:rPr lang="de-DE" sz="2000" i="1" dirty="0"/>
              <a:t> </a:t>
            </a:r>
            <a:r>
              <a:rPr lang="de-DE" sz="2000" i="1" dirty="0" err="1"/>
              <a:t>grant</a:t>
            </a:r>
            <a:r>
              <a:rPr lang="de-DE" sz="2000" i="1" dirty="0"/>
              <a:t> </a:t>
            </a:r>
            <a:r>
              <a:rPr lang="de-DE" sz="2000" i="1" dirty="0" err="1"/>
              <a:t>agreement</a:t>
            </a:r>
            <a:r>
              <a:rPr lang="de-DE" sz="2000" i="1" dirty="0"/>
              <a:t> </a:t>
            </a:r>
            <a:r>
              <a:rPr lang="de-DE" sz="2000" i="1" dirty="0" smtClean="0"/>
              <a:t>3</a:t>
            </a:r>
            <a:r>
              <a:rPr lang="de-DE" sz="2000" dirty="0" smtClean="0"/>
              <a:t>23287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NERIS-TP</Template>
  <TotalTime>0</TotalTime>
  <Words>256</Words>
  <Application>Microsoft Office PowerPoint</Application>
  <PresentationFormat>Benutzerdefiniert</PresentationFormat>
  <Paragraphs>26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Symbol</vt:lpstr>
      <vt:lpstr>Times New Roman</vt:lpstr>
      <vt:lpstr>Standarddesign</vt:lpstr>
      <vt:lpstr>PowerPoint-Präsentation</vt:lpstr>
      <vt:lpstr>WP2 on the Analytical Platform (AP)</vt:lpstr>
      <vt:lpstr>WP2: Future activities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NERIS-TP</dc:title>
  <dc:creator>Tim Mueller</dc:creator>
  <cp:lastModifiedBy>Wolfgang Raskob</cp:lastModifiedBy>
  <cp:revision>112</cp:revision>
  <cp:lastPrinted>1601-01-01T00:00:00Z</cp:lastPrinted>
  <dcterms:created xsi:type="dcterms:W3CDTF">2011-02-09T16:02:23Z</dcterms:created>
  <dcterms:modified xsi:type="dcterms:W3CDTF">2016-01-21T19:46:06Z</dcterms:modified>
</cp:coreProperties>
</file>