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sldIdLst>
    <p:sldId id="288" r:id="rId2"/>
    <p:sldId id="404" r:id="rId3"/>
    <p:sldId id="405" r:id="rId4"/>
    <p:sldId id="300" r:id="rId5"/>
  </p:sldIdLst>
  <p:sldSz cx="10080625" cy="7559675"/>
  <p:notesSz cx="7772400" cy="10058400"/>
  <p:defaultTextStyle>
    <a:defPPr>
      <a:defRPr lang="en-GB"/>
    </a:defPPr>
    <a:lvl1pPr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58" autoAdjust="0"/>
    <p:restoredTop sz="94660"/>
  </p:normalViewPr>
  <p:slideViewPr>
    <p:cSldViewPr>
      <p:cViewPr varScale="1">
        <p:scale>
          <a:sx n="63" d="100"/>
          <a:sy n="63" d="100"/>
        </p:scale>
        <p:origin x="522" y="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898A53-4090-41ED-92A5-C2872F782070}" type="slidenum">
              <a:rPr lang="en-US" altLang="de-DE"/>
              <a:pPr>
                <a:defRPr/>
              </a:pPr>
              <a:t>‹Nr.›</a:t>
            </a:fld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26751047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38933D7-5596-402F-BA94-CF98BEDE05CD}" type="slidenum">
              <a:rPr lang="en-US" altLang="de-DE" sz="1400" smtClean="0"/>
              <a:pPr>
                <a:spcBef>
                  <a:spcPct val="0"/>
                </a:spcBef>
              </a:pPr>
              <a:t>1</a:t>
            </a:fld>
            <a:endParaRPr lang="en-US" altLang="de-DE" sz="1400" smtClean="0"/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720412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CC8382-5527-44F0-90A5-20923199465E}" type="slidenum">
              <a:rPr lang="en-US" altLang="de-DE" sz="1400" smtClean="0"/>
              <a:pPr>
                <a:spcBef>
                  <a:spcPct val="0"/>
                </a:spcBef>
              </a:pPr>
              <a:t>4</a:t>
            </a:fld>
            <a:endParaRPr lang="en-US" altLang="de-DE" sz="140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54063"/>
            <a:ext cx="5029200" cy="3771900"/>
          </a:xfrm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8375"/>
            <a:ext cx="62166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44502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08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347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97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010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45794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34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645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028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50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17360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821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dirty="0" smtClean="0"/>
              <a:t>Click to edit the outline text format</a:t>
            </a:r>
          </a:p>
          <a:p>
            <a:pPr lvl="1"/>
            <a:r>
              <a:rPr lang="en-GB" altLang="de-DE" dirty="0" smtClean="0"/>
              <a:t>Second Outline Level</a:t>
            </a:r>
          </a:p>
          <a:p>
            <a:pPr lvl="2"/>
            <a:r>
              <a:rPr lang="en-GB" altLang="de-DE" dirty="0" smtClean="0"/>
              <a:t>Third Outline Level</a:t>
            </a:r>
          </a:p>
          <a:p>
            <a:pPr lvl="3"/>
            <a:r>
              <a:rPr lang="en-GB" altLang="de-DE" dirty="0" smtClean="0"/>
              <a:t>Fourth Outline Level</a:t>
            </a:r>
          </a:p>
          <a:p>
            <a:pPr lvl="4"/>
            <a:r>
              <a:rPr lang="en-GB" altLang="de-DE" dirty="0" smtClean="0"/>
              <a:t>Fifth Outline Level</a:t>
            </a:r>
          </a:p>
          <a:p>
            <a:pPr lvl="4"/>
            <a:r>
              <a:rPr lang="en-GB" altLang="de-DE" dirty="0" smtClean="0"/>
              <a:t>Sixth Outline Level</a:t>
            </a:r>
          </a:p>
          <a:p>
            <a:pPr lvl="4"/>
            <a:r>
              <a:rPr lang="en-GB" altLang="de-DE" dirty="0" smtClean="0"/>
              <a:t>Seventh Outline Level</a:t>
            </a:r>
          </a:p>
          <a:p>
            <a:pPr lvl="4"/>
            <a:r>
              <a:rPr lang="en-GB" altLang="de-DE" dirty="0" smtClean="0"/>
              <a:t>Eighth Outline Level</a:t>
            </a:r>
          </a:p>
          <a:p>
            <a:pPr lvl="4"/>
            <a:r>
              <a:rPr lang="en-GB" altLang="de-DE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153275"/>
            <a:ext cx="93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49FEF3C7-61A9-43D4-9C5E-F6D8B329D6C7}" type="slidenum">
              <a:rPr lang="en-GB" altLang="de-DE" sz="1200"/>
              <a:pPr eaLnBrk="1">
                <a:lnSpc>
                  <a:spcPct val="93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‹Nr.›</a:t>
            </a:fld>
            <a:endParaRPr lang="en-GB" altLang="de-DE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5" y="7164388"/>
            <a:ext cx="6192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200" dirty="0"/>
              <a:t>W. Raskob					</a:t>
            </a:r>
            <a:r>
              <a:rPr lang="en-GB" altLang="de-DE" sz="1200" noProof="0" dirty="0" smtClean="0"/>
              <a:t>PREPARE</a:t>
            </a:r>
            <a:r>
              <a:rPr lang="en-GB" altLang="de-DE" sz="1200" baseline="0" noProof="0" dirty="0" smtClean="0"/>
              <a:t> output and recommendations</a:t>
            </a:r>
            <a:endParaRPr lang="en-GB" altLang="de-DE" sz="1200" noProof="0" dirty="0"/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" charset="0"/>
              </a:rPr>
              <a:t>PREPARE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7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7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hyperlink" Target="mailto:wolfgang.raskob@kit.ed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973138" y="109538"/>
            <a:ext cx="7162800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59112" rIns="90000" bIns="45000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INNOVATIVE INTEGRATED TOOLS AND PLATFORMS FOR RADIOLOGICAL </a:t>
            </a:r>
          </a:p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EMERGENCY PREPAREDNESS AND POST-ACCIDENT RESPONSE IN EUROPE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6875463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2335" rIns="0" bIns="0" anchor="ctr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4800" dirty="0" smtClean="0"/>
              <a:t>Key output and general recommendations</a:t>
            </a:r>
            <a:endParaRPr lang="en-US" altLang="de-DE" sz="4800" dirty="0"/>
          </a:p>
        </p:txBody>
      </p:sp>
      <p:sp>
        <p:nvSpPr>
          <p:cNvPr id="3076" name="Textfeld 1"/>
          <p:cNvSpPr txBox="1">
            <a:spLocks noChangeArrowheads="1"/>
          </p:cNvSpPr>
          <p:nvPr/>
        </p:nvSpPr>
        <p:spPr bwMode="auto">
          <a:xfrm>
            <a:off x="1295400" y="2987675"/>
            <a:ext cx="76327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dirty="0" smtClean="0"/>
              <a:t>Wolfgang Raskob </a:t>
            </a:r>
            <a:endParaRPr lang="en-GB" altLang="de-DE" dirty="0"/>
          </a:p>
        </p:txBody>
      </p:sp>
      <p:sp>
        <p:nvSpPr>
          <p:cNvPr id="3077" name="Textfeld 1"/>
          <p:cNvSpPr txBox="1">
            <a:spLocks noChangeArrowheads="1"/>
          </p:cNvSpPr>
          <p:nvPr/>
        </p:nvSpPr>
        <p:spPr bwMode="auto">
          <a:xfrm>
            <a:off x="1233488" y="4427538"/>
            <a:ext cx="8281987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600" dirty="0" smtClean="0"/>
              <a:t>Karlsruhe Institute of Technology </a:t>
            </a:r>
            <a:r>
              <a:rPr lang="en-GB" altLang="de-DE" sz="1600" dirty="0"/>
              <a:t>(KIT), </a:t>
            </a:r>
            <a:r>
              <a:rPr lang="en-GB" altLang="de-DE" sz="1600" dirty="0" err="1"/>
              <a:t>Eggenstein-Leopoldshafen</a:t>
            </a:r>
            <a:r>
              <a:rPr lang="en-GB" altLang="de-DE" sz="1600" dirty="0"/>
              <a:t>, Hermann-von-Helmholtz-</a:t>
            </a:r>
            <a:r>
              <a:rPr lang="en-GB" altLang="de-DE" sz="1600" dirty="0" err="1"/>
              <a:t>Platz</a:t>
            </a:r>
            <a:r>
              <a:rPr lang="en-GB" altLang="de-DE" sz="1600" dirty="0"/>
              <a:t> 1, Germany, </a:t>
            </a:r>
            <a:r>
              <a:rPr lang="en-GB" altLang="de-DE" sz="1600" u="sng" dirty="0">
                <a:hlinkClick r:id="rId4"/>
              </a:rPr>
              <a:t>wolfgang.raskob@kit.edu</a:t>
            </a:r>
            <a:r>
              <a:rPr lang="en-GB" altLang="de-DE" sz="1600" dirty="0"/>
              <a:t>, Tel.: +4972160822480</a:t>
            </a:r>
            <a:endParaRPr lang="de-DE" altLang="de-DE" sz="1600" dirty="0"/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GB" alt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1079871" y="5652045"/>
            <a:ext cx="7344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research leading to these results has received funding from the European Atomic Energy Community Seventh Framework Programme FP7/2012-2013 under grant agreement 3</a:t>
            </a:r>
            <a:r>
              <a:rPr lang="en-GB" dirty="0" smtClean="0"/>
              <a:t>23287</a:t>
            </a:r>
            <a:endParaRPr lang="en-GB" dirty="0"/>
          </a:p>
        </p:txBody>
      </p:sp>
      <p:pic>
        <p:nvPicPr>
          <p:cNvPr id="7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4688" y="5675809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en-GB" altLang="de-DE" dirty="0" smtClean="0"/>
              <a:t>Achievements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1079500"/>
            <a:ext cx="9290050" cy="5940697"/>
          </a:xfrm>
        </p:spPr>
        <p:txBody>
          <a:bodyPr/>
          <a:lstStyle/>
          <a:p>
            <a:pPr eaLnBrk="1">
              <a:buFontTx/>
              <a:buBlip>
                <a:blip r:embed="rId2"/>
              </a:buBlip>
            </a:pPr>
            <a:r>
              <a:rPr lang="en-GB" altLang="de-DE" b="1" dirty="0" smtClean="0"/>
              <a:t>Results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Deliverables (4 + 14 + 3 + 31 + 25 + 19 + 14 + 8)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/>
              <a:t>120 </a:t>
            </a:r>
            <a:r>
              <a:rPr lang="en-GB" altLang="de-DE" dirty="0" smtClean="0"/>
              <a:t>scientific and  8 management deliverables, training and exercises + dissemination workshop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Products for ARGOS and JRodos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Source term reconstruction modules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Improved atmospheric dispersion models for short and long-range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Aquatic models coupled to the </a:t>
            </a:r>
            <a:r>
              <a:rPr lang="en-GB" altLang="de-DE" dirty="0" err="1" smtClean="0"/>
              <a:t>MyOcean</a:t>
            </a:r>
            <a:r>
              <a:rPr lang="en-GB" altLang="de-DE" dirty="0" smtClean="0"/>
              <a:t> model for the whole world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Improved aquatic models 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The Analytical Platform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Guidance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Long-lasting releases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Trustworthiness of information including traditional and social media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Panels + guidance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dirty="0" smtClean="0"/>
              <a:t>Contaminated goods</a:t>
            </a:r>
          </a:p>
        </p:txBody>
      </p:sp>
    </p:spTree>
    <p:extLst>
      <p:ext uri="{BB962C8B-B14F-4D97-AF65-F5344CB8AC3E}">
        <p14:creationId xmlns:p14="http://schemas.microsoft.com/office/powerpoint/2010/main" val="300311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Future activities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Fully integrate the technical tools in the ARGOS and JRodos DSS</a:t>
            </a:r>
          </a:p>
          <a:p>
            <a:r>
              <a:rPr lang="en-GB" dirty="0" smtClean="0"/>
              <a:t>Develop a clear guidance from the results of WP3 and WP6 on contaminated goods and communication</a:t>
            </a:r>
          </a:p>
          <a:p>
            <a:pPr lvl="1"/>
            <a:r>
              <a:rPr lang="en-GB" dirty="0" smtClean="0"/>
              <a:t>NERIS Platform working groups</a:t>
            </a:r>
          </a:p>
          <a:p>
            <a:pPr lvl="1"/>
            <a:r>
              <a:rPr lang="en-GB" dirty="0" smtClean="0"/>
              <a:t>Publications inside NERIS and EC</a:t>
            </a:r>
          </a:p>
          <a:p>
            <a:r>
              <a:rPr lang="en-GB" dirty="0" smtClean="0"/>
              <a:t>Explore the usefulness of the Analytical Platform as a tool for information collection and distribution, shared understanding of the emergency and engagement of all relevant actors</a:t>
            </a:r>
          </a:p>
          <a:p>
            <a:pPr lvl="1"/>
            <a:r>
              <a:rPr lang="en-GB" dirty="0" smtClean="0"/>
              <a:t>Part of the new working group on communication participation and …</a:t>
            </a:r>
          </a:p>
          <a:p>
            <a:r>
              <a:rPr lang="en-GB" dirty="0" smtClean="0"/>
              <a:t>Continuation of training and exercises in the frame of CONCERT</a:t>
            </a:r>
          </a:p>
          <a:p>
            <a:r>
              <a:rPr lang="en-GB" dirty="0" smtClean="0"/>
              <a:t>Discuss with the NERIS RTD committee to refine the SRA and the priority settings of the Platform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41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altLang="de-DE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140825" cy="5940697"/>
          </a:xfrm>
        </p:spPr>
        <p:txBody>
          <a:bodyPr/>
          <a:lstStyle/>
          <a:p>
            <a:pPr algn="ctr">
              <a:defRPr/>
            </a:pPr>
            <a:endParaRPr lang="en-GB" sz="2800" b="1" dirty="0"/>
          </a:p>
          <a:p>
            <a:pPr marL="0" indent="0" algn="ctr">
              <a:buFontTx/>
              <a:buNone/>
              <a:defRPr/>
            </a:pPr>
            <a:r>
              <a:rPr lang="en-GB" sz="6000" dirty="0"/>
              <a:t>Thank you very much for your attention</a:t>
            </a:r>
          </a:p>
          <a:p>
            <a:pPr marL="0" indent="0" algn="ctr">
              <a:buFontTx/>
              <a:buNone/>
              <a:defRPr/>
            </a:pPr>
            <a:r>
              <a:rPr lang="en-GB" sz="6000" dirty="0" smtClean="0"/>
              <a:t>Questions?</a:t>
            </a:r>
          </a:p>
          <a:p>
            <a:pPr marL="0" indent="0" algn="ctr">
              <a:buFontTx/>
              <a:buNone/>
              <a:defRPr/>
            </a:pPr>
            <a:endParaRPr lang="en-GB" sz="6000" dirty="0" smtClean="0"/>
          </a:p>
          <a:p>
            <a:pPr marL="0" indent="0" algn="ctr">
              <a:buFontTx/>
              <a:buNone/>
              <a:defRPr/>
            </a:pPr>
            <a:r>
              <a:rPr lang="de-DE" sz="2000" i="1" dirty="0"/>
              <a:t>The </a:t>
            </a:r>
            <a:r>
              <a:rPr lang="de-DE" sz="2000" i="1" dirty="0" err="1"/>
              <a:t>research</a:t>
            </a:r>
            <a:r>
              <a:rPr lang="de-DE" sz="2000" i="1" dirty="0"/>
              <a:t> </a:t>
            </a:r>
            <a:r>
              <a:rPr lang="de-DE" sz="2000" i="1" dirty="0" err="1"/>
              <a:t>leading</a:t>
            </a:r>
            <a:r>
              <a:rPr lang="de-DE" sz="2000" i="1" dirty="0"/>
              <a:t> </a:t>
            </a:r>
            <a:r>
              <a:rPr lang="de-DE" sz="2000" i="1" dirty="0" err="1"/>
              <a:t>to</a:t>
            </a:r>
            <a:r>
              <a:rPr lang="de-DE" sz="2000" i="1" dirty="0"/>
              <a:t> </a:t>
            </a:r>
            <a:r>
              <a:rPr lang="de-DE" sz="2000" i="1" dirty="0" err="1"/>
              <a:t>these</a:t>
            </a:r>
            <a:r>
              <a:rPr lang="de-DE" sz="2000" i="1" dirty="0"/>
              <a:t> </a:t>
            </a:r>
            <a:r>
              <a:rPr lang="de-DE" sz="2000" i="1" dirty="0" err="1"/>
              <a:t>results</a:t>
            </a:r>
            <a:r>
              <a:rPr lang="de-DE" sz="2000" i="1" dirty="0"/>
              <a:t> </a:t>
            </a:r>
            <a:r>
              <a:rPr lang="de-DE" sz="2000" i="1" dirty="0" err="1"/>
              <a:t>has</a:t>
            </a:r>
            <a:r>
              <a:rPr lang="de-DE" sz="2000" i="1" dirty="0"/>
              <a:t> </a:t>
            </a:r>
            <a:r>
              <a:rPr lang="de-DE" sz="2000" i="1" dirty="0" err="1"/>
              <a:t>received</a:t>
            </a:r>
            <a:r>
              <a:rPr lang="de-DE" sz="2000" i="1" dirty="0"/>
              <a:t> </a:t>
            </a:r>
            <a:r>
              <a:rPr lang="de-DE" sz="2000" i="1" dirty="0" err="1"/>
              <a:t>funding</a:t>
            </a:r>
            <a:r>
              <a:rPr lang="de-DE" sz="2000" i="1" dirty="0"/>
              <a:t> </a:t>
            </a:r>
            <a:r>
              <a:rPr lang="de-DE" sz="2000" i="1" dirty="0" err="1"/>
              <a:t>from</a:t>
            </a:r>
            <a:r>
              <a:rPr lang="de-DE" sz="2000" i="1" dirty="0"/>
              <a:t> </a:t>
            </a:r>
            <a:r>
              <a:rPr lang="de-DE" sz="2000" i="1" dirty="0" err="1"/>
              <a:t>the</a:t>
            </a:r>
            <a:r>
              <a:rPr lang="de-DE" sz="2000" i="1" dirty="0"/>
              <a:t> European </a:t>
            </a:r>
            <a:r>
              <a:rPr lang="de-DE" sz="2000" i="1" dirty="0" err="1"/>
              <a:t>Atomic</a:t>
            </a:r>
            <a:r>
              <a:rPr lang="de-DE" sz="2000" i="1" dirty="0"/>
              <a:t> </a:t>
            </a:r>
            <a:r>
              <a:rPr lang="de-DE" sz="2000" i="1" dirty="0" err="1"/>
              <a:t>Energy</a:t>
            </a:r>
            <a:r>
              <a:rPr lang="de-DE" sz="2000" i="1" dirty="0"/>
              <a:t> Community </a:t>
            </a:r>
            <a:r>
              <a:rPr lang="de-DE" sz="2000" i="1" dirty="0" err="1"/>
              <a:t>Seventh</a:t>
            </a:r>
            <a:r>
              <a:rPr lang="de-DE" sz="2000" i="1" dirty="0"/>
              <a:t> Framework Programme </a:t>
            </a:r>
            <a:r>
              <a:rPr lang="de-DE" sz="2000" i="1" dirty="0" smtClean="0"/>
              <a:t>FP7/2012-2013 </a:t>
            </a:r>
            <a:r>
              <a:rPr lang="de-DE" sz="2000" i="1" dirty="0" err="1"/>
              <a:t>under</a:t>
            </a:r>
            <a:r>
              <a:rPr lang="de-DE" sz="2000" i="1" dirty="0"/>
              <a:t> </a:t>
            </a:r>
            <a:r>
              <a:rPr lang="de-DE" sz="2000" i="1" dirty="0" err="1"/>
              <a:t>grant</a:t>
            </a:r>
            <a:r>
              <a:rPr lang="de-DE" sz="2000" i="1" dirty="0"/>
              <a:t> </a:t>
            </a:r>
            <a:r>
              <a:rPr lang="de-DE" sz="2000" i="1" dirty="0" err="1"/>
              <a:t>agreement</a:t>
            </a:r>
            <a:r>
              <a:rPr lang="de-DE" sz="2000" i="1" dirty="0"/>
              <a:t> </a:t>
            </a:r>
            <a:r>
              <a:rPr lang="de-DE" sz="2000" i="1" dirty="0" smtClean="0"/>
              <a:t>3</a:t>
            </a:r>
            <a:r>
              <a:rPr lang="de-DE" sz="2000" dirty="0" smtClean="0"/>
              <a:t>23287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0</TotalTime>
  <Words>274</Words>
  <Application>Microsoft Office PowerPoint</Application>
  <PresentationFormat>Benutzerdefiniert</PresentationFormat>
  <Paragraphs>37</Paragraphs>
  <Slides>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Symbol</vt:lpstr>
      <vt:lpstr>Times New Roman</vt:lpstr>
      <vt:lpstr>Standarddesign</vt:lpstr>
      <vt:lpstr>PowerPoint-Präsentation</vt:lpstr>
      <vt:lpstr>Achievements</vt:lpstr>
      <vt:lpstr>Future activities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Wolfgang Raskob</cp:lastModifiedBy>
  <cp:revision>109</cp:revision>
  <cp:lastPrinted>1601-01-01T00:00:00Z</cp:lastPrinted>
  <dcterms:created xsi:type="dcterms:W3CDTF">2011-02-09T16:02:23Z</dcterms:created>
  <dcterms:modified xsi:type="dcterms:W3CDTF">2016-01-21T19:27:06Z</dcterms:modified>
</cp:coreProperties>
</file>