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8"/>
  </p:notesMasterIdLst>
  <p:handoutMasterIdLst>
    <p:handoutMasterId r:id="rId19"/>
  </p:handoutMasterIdLst>
  <p:sldIdLst>
    <p:sldId id="256" r:id="rId2"/>
    <p:sldId id="287" r:id="rId3"/>
    <p:sldId id="302" r:id="rId4"/>
    <p:sldId id="303" r:id="rId5"/>
    <p:sldId id="304" r:id="rId6"/>
    <p:sldId id="305" r:id="rId7"/>
    <p:sldId id="307" r:id="rId8"/>
    <p:sldId id="308" r:id="rId9"/>
    <p:sldId id="309" r:id="rId10"/>
    <p:sldId id="310" r:id="rId11"/>
    <p:sldId id="311" r:id="rId12"/>
    <p:sldId id="306" r:id="rId13"/>
    <p:sldId id="312" r:id="rId14"/>
    <p:sldId id="313" r:id="rId15"/>
    <p:sldId id="314" r:id="rId16"/>
    <p:sldId id="301" r:id="rId17"/>
  </p:sldIdLst>
  <p:sldSz cx="10080625" cy="7559675"/>
  <p:notesSz cx="7772400" cy="10058400"/>
  <p:defaultTextStyle>
    <a:defPPr>
      <a:defRPr lang="en-GB"/>
    </a:defPPr>
    <a:lvl1pPr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1pPr>
    <a:lvl2pPr marL="742950" indent="-28575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2pPr>
    <a:lvl3pPr marL="11430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3pPr>
    <a:lvl4pPr marL="16002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4pPr>
    <a:lvl5pPr marL="2057400" indent="-228600" algn="l" defTabSz="358775"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72" y="-642"/>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368675" cy="50323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4402138" y="0"/>
            <a:ext cx="3368675" cy="503238"/>
          </a:xfrm>
          <a:prstGeom prst="rect">
            <a:avLst/>
          </a:prstGeom>
        </p:spPr>
        <p:txBody>
          <a:bodyPr vert="horz" lIns="91440" tIns="45720" rIns="91440" bIns="45720" rtlCol="0"/>
          <a:lstStyle>
            <a:lvl1pPr algn="r">
              <a:defRPr sz="1200"/>
            </a:lvl1pPr>
          </a:lstStyle>
          <a:p>
            <a:fld id="{C7E2BAA5-9F3A-474A-92E3-1312970DAC60}" type="datetimeFigureOut">
              <a:rPr lang="en-GB" smtClean="0"/>
              <a:pPr/>
              <a:t>18/01/2016</a:t>
            </a:fld>
            <a:endParaRPr lang="en-GB"/>
          </a:p>
        </p:txBody>
      </p:sp>
      <p:sp>
        <p:nvSpPr>
          <p:cNvPr id="4" name="Footer Placeholder 3"/>
          <p:cNvSpPr>
            <a:spLocks noGrp="1"/>
          </p:cNvSpPr>
          <p:nvPr>
            <p:ph type="ftr" sz="quarter" idx="2"/>
          </p:nvPr>
        </p:nvSpPr>
        <p:spPr>
          <a:xfrm>
            <a:off x="0" y="9553575"/>
            <a:ext cx="3368675" cy="50323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4402138" y="9553575"/>
            <a:ext cx="3368675" cy="503238"/>
          </a:xfrm>
          <a:prstGeom prst="rect">
            <a:avLst/>
          </a:prstGeom>
        </p:spPr>
        <p:txBody>
          <a:bodyPr vert="horz" lIns="91440" tIns="45720" rIns="91440" bIns="45720" rtlCol="0" anchor="b"/>
          <a:lstStyle>
            <a:lvl1pPr algn="r">
              <a:defRPr sz="1200"/>
            </a:lvl1pPr>
          </a:lstStyle>
          <a:p>
            <a:fld id="{F8C31416-FC77-43BB-8F03-D49BB6B70467}" type="slidenum">
              <a:rPr lang="en-GB" smtClean="0"/>
              <a:pPr/>
              <a:t>‹#›</a:t>
            </a:fld>
            <a:endParaRPr lang="en-GB"/>
          </a:p>
        </p:txBody>
      </p:sp>
    </p:spTree>
    <p:extLst>
      <p:ext uri="{BB962C8B-B14F-4D97-AF65-F5344CB8AC3E}">
        <p14:creationId xmlns:p14="http://schemas.microsoft.com/office/powerpoint/2010/main" val="1461546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1"/>
          <p:cNvSpPr>
            <a:spLocks noGrp="1" noRot="1" noChangeAspect="1" noChangeArrowheads="1"/>
          </p:cNvSpPr>
          <p:nvPr>
            <p:ph type="sldImg"/>
          </p:nvPr>
        </p:nvSpPr>
        <p:spPr bwMode="auto">
          <a:xfrm>
            <a:off x="1371600" y="763588"/>
            <a:ext cx="5027613" cy="3770312"/>
          </a:xfrm>
          <a:prstGeom prst="rect">
            <a:avLst/>
          </a:prstGeom>
          <a:noFill/>
          <a:ln w="9525">
            <a:noFill/>
            <a:round/>
            <a:headEnd/>
            <a:tailEnd/>
          </a:ln>
          <a:effectLst/>
        </p:spPr>
      </p:sp>
      <p:sp>
        <p:nvSpPr>
          <p:cNvPr id="2050" name="Rectangle 2"/>
          <p:cNvSpPr>
            <a:spLocks noGrp="1" noChangeArrowheads="1"/>
          </p:cNvSpPr>
          <p:nvPr>
            <p:ph type="body"/>
          </p:nvPr>
        </p:nvSpPr>
        <p:spPr bwMode="auto">
          <a:xfrm>
            <a:off x="777875" y="4776788"/>
            <a:ext cx="6216650"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de-DE" noProof="0" smtClean="0"/>
          </a:p>
        </p:txBody>
      </p:sp>
      <p:sp>
        <p:nvSpPr>
          <p:cNvPr id="2051" name="Rectangle 3"/>
          <p:cNvSpPr>
            <a:spLocks noGrp="1" noChangeArrowheads="1"/>
          </p:cNvSpPr>
          <p:nvPr>
            <p:ph type="hdr"/>
          </p:nvPr>
        </p:nvSpPr>
        <p:spPr bwMode="auto">
          <a:xfrm>
            <a:off x="0"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2" name="Rectangle 4"/>
          <p:cNvSpPr>
            <a:spLocks noGrp="1" noChangeArrowheads="1"/>
          </p:cNvSpPr>
          <p:nvPr>
            <p:ph type="dt"/>
          </p:nvPr>
        </p:nvSpPr>
        <p:spPr bwMode="auto">
          <a:xfrm>
            <a:off x="4398963" y="0"/>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3" name="Rectangle 5"/>
          <p:cNvSpPr>
            <a:spLocks noGrp="1" noChangeArrowheads="1"/>
          </p:cNvSpPr>
          <p:nvPr>
            <p:ph type="ftr"/>
          </p:nvPr>
        </p:nvSpPr>
        <p:spPr bwMode="auto">
          <a:xfrm>
            <a:off x="0"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tabLst>
                <a:tab pos="723900" algn="l"/>
                <a:tab pos="1447800" algn="l"/>
                <a:tab pos="2171700" algn="l"/>
                <a:tab pos="2895600" algn="l"/>
              </a:tabLst>
              <a:defRPr sz="1400" smtClean="0">
                <a:solidFill>
                  <a:srgbClr val="000000"/>
                </a:solidFill>
                <a:latin typeface="Times New Roman" pitchFamily="18" charset="0"/>
              </a:defRPr>
            </a:lvl1pPr>
          </a:lstStyle>
          <a:p>
            <a:pPr>
              <a:defRPr/>
            </a:pPr>
            <a:endParaRPr lang="en-US"/>
          </a:p>
        </p:txBody>
      </p:sp>
      <p:sp>
        <p:nvSpPr>
          <p:cNvPr id="2054" name="Rectangle 6"/>
          <p:cNvSpPr>
            <a:spLocks noGrp="1" noChangeArrowheads="1"/>
          </p:cNvSpPr>
          <p:nvPr>
            <p:ph type="sldNum"/>
          </p:nvPr>
        </p:nvSpPr>
        <p:spPr bwMode="auto">
          <a:xfrm>
            <a:off x="4398963" y="9555163"/>
            <a:ext cx="337185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a:tabLst>
                <a:tab pos="723900" algn="l"/>
                <a:tab pos="1447800" algn="l"/>
                <a:tab pos="2171700" algn="l"/>
                <a:tab pos="2895600" algn="l"/>
              </a:tabLst>
              <a:defRPr sz="1400" smtClean="0">
                <a:solidFill>
                  <a:srgbClr val="000000"/>
                </a:solidFill>
                <a:latin typeface="Times New Roman" pitchFamily="18" charset="0"/>
              </a:defRPr>
            </a:lvl1pPr>
          </a:lstStyle>
          <a:p>
            <a:pPr>
              <a:defRPr/>
            </a:pPr>
            <a:fld id="{61BD78C0-B4D7-4B57-898F-004CD1D8D2C4}" type="slidenum">
              <a:rPr lang="en-US"/>
              <a:pPr>
                <a:defRPr/>
              </a:pPr>
              <a:t>‹#›</a:t>
            </a:fld>
            <a:endParaRPr lang="en-US"/>
          </a:p>
        </p:txBody>
      </p:sp>
    </p:spTree>
    <p:extLst>
      <p:ext uri="{BB962C8B-B14F-4D97-AF65-F5344CB8AC3E}">
        <p14:creationId xmlns:p14="http://schemas.microsoft.com/office/powerpoint/2010/main" val="1357028023"/>
      </p:ext>
    </p:extLst>
  </p:cSld>
  <p:clrMap bg1="lt1" tx1="dk1" bg2="lt2" tx2="dk2" accent1="accent1" accent2="accent2" accent3="accent3" accent4="accent4" accent5="accent5" accent6="accent6" hlink="hlink" folHlink="folHlink"/>
  <p:notesStyle>
    <a:lvl1pPr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35877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6"/>
          <p:cNvSpPr>
            <a:spLocks noGrp="1" noChangeArrowheads="1"/>
          </p:cNvSpPr>
          <p:nvPr>
            <p:ph type="sldNum" sz="quarter"/>
          </p:nvPr>
        </p:nvSpPr>
        <p:spPr>
          <a:noFill/>
          <a:ln>
            <a:round/>
            <a:headEnd/>
            <a:tailEnd/>
          </a:ln>
        </p:spPr>
        <p:txBody>
          <a:bodyPr/>
          <a:lstStyle/>
          <a:p>
            <a:fld id="{5894FAE8-678E-4BD2-861F-11AFF0FA7A82}" type="slidenum">
              <a:rPr lang="en-US"/>
              <a:pPr/>
              <a:t>1</a:t>
            </a:fld>
            <a:endParaRPr lang="en-US"/>
          </a:p>
        </p:txBody>
      </p:sp>
      <p:sp>
        <p:nvSpPr>
          <p:cNvPr id="5123" name="Rectangle 1"/>
          <p:cNvSpPr txBox="1">
            <a:spLocks noGrp="1" noRot="1" noChangeAspect="1" noChangeArrowheads="1" noTextEdit="1"/>
          </p:cNvSpPr>
          <p:nvPr>
            <p:ph type="sldImg"/>
          </p:nvPr>
        </p:nvSpPr>
        <p:spPr>
          <a:xfrm>
            <a:off x="1371600" y="763588"/>
            <a:ext cx="5029200" cy="3771900"/>
          </a:xfrm>
          <a:solidFill>
            <a:srgbClr val="FFFFFF"/>
          </a:solidFill>
          <a:ln>
            <a:solidFill>
              <a:srgbClr val="000000"/>
            </a:solidFill>
            <a:miter lim="800000"/>
          </a:ln>
        </p:spPr>
      </p:sp>
      <p:sp>
        <p:nvSpPr>
          <p:cNvPr id="5124" name="Rectangle 2"/>
          <p:cNvSpPr txBox="1">
            <a:spLocks noGrp="1" noChangeArrowheads="1"/>
          </p:cNvSpPr>
          <p:nvPr>
            <p:ph type="body" idx="1"/>
          </p:nvPr>
        </p:nvSpPr>
        <p:spPr>
          <a:xfrm>
            <a:off x="777875" y="4776788"/>
            <a:ext cx="6218238" cy="4525962"/>
          </a:xfrm>
          <a:noFill/>
        </p:spPr>
        <p:txBody>
          <a:bodyPr wrap="none" anchor="ctr"/>
          <a:lstStyle/>
          <a:p>
            <a:endParaRPr lang="de-DE"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755650" y="2347913"/>
            <a:ext cx="8569325" cy="1620837"/>
          </a:xfrm>
        </p:spPr>
        <p:txBody>
          <a:bodyPr/>
          <a:lstStyle/>
          <a:p>
            <a:r>
              <a:rPr lang="de-DE" smtClean="0"/>
              <a:t>Titelmasterformat durch Klicken bearbeiten</a:t>
            </a:r>
            <a:endParaRPr lang="en-GB"/>
          </a:p>
        </p:txBody>
      </p:sp>
      <p:sp>
        <p:nvSpPr>
          <p:cNvPr id="3" name="Untertitel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305675" y="36513"/>
            <a:ext cx="2266950" cy="6030912"/>
          </a:xfrm>
        </p:spPr>
        <p:txBody>
          <a:bodyPr vert="eaVert"/>
          <a:lstStyle/>
          <a:p>
            <a:r>
              <a:rPr lang="de-DE" smtClean="0"/>
              <a:t>Titelmasterformat durch Klicken bearbeiten</a:t>
            </a:r>
            <a:endParaRPr lang="en-GB"/>
          </a:p>
        </p:txBody>
      </p:sp>
      <p:sp>
        <p:nvSpPr>
          <p:cNvPr id="3" name="Vertikaler Textplatzhalter 2"/>
          <p:cNvSpPr>
            <a:spLocks noGrp="1"/>
          </p:cNvSpPr>
          <p:nvPr>
            <p:ph type="body" orient="vert" idx="1"/>
          </p:nvPr>
        </p:nvSpPr>
        <p:spPr>
          <a:xfrm>
            <a:off x="503238" y="36513"/>
            <a:ext cx="6650037" cy="6030912"/>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Titelmasterformat durch Klicken bearbeiten</a:t>
            </a:r>
            <a:endParaRPr lang="en-GB" dirty="0"/>
          </a:p>
        </p:txBody>
      </p:sp>
      <p:sp>
        <p:nvSpPr>
          <p:cNvPr id="3" name="Inhaltsplatzhalter 2"/>
          <p:cNvSpPr>
            <a:spLocks noGrp="1"/>
          </p:cNvSpPr>
          <p:nvPr>
            <p:ph idx="1"/>
          </p:nvPr>
        </p:nvSpPr>
        <p:spPr>
          <a:xfrm>
            <a:off x="431800" y="1079500"/>
            <a:ext cx="9433048" cy="5796681"/>
          </a:xfrm>
        </p:spPr>
        <p:txBody>
          <a:bodyPr/>
          <a:lstStyle>
            <a:lvl2pPr marL="742950" indent="-285750">
              <a:buFontTx/>
              <a:buBlip>
                <a:blip r:embed="rId2"/>
              </a:buBlip>
              <a:defRPr/>
            </a:lvl2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96925" y="4857750"/>
            <a:ext cx="8567738" cy="1501775"/>
          </a:xfrm>
        </p:spPr>
        <p:txBody>
          <a:bodyPr anchor="t"/>
          <a:lstStyle>
            <a:lvl1pPr algn="l">
              <a:defRPr sz="4000" b="1" cap="all"/>
            </a:lvl1pPr>
          </a:lstStyle>
          <a:p>
            <a:r>
              <a:rPr lang="de-DE" smtClean="0"/>
              <a:t>Titelmasterformat durch Klicken bearbeiten</a:t>
            </a:r>
            <a:endParaRPr lang="en-GB"/>
          </a:p>
        </p:txBody>
      </p:sp>
      <p:sp>
        <p:nvSpPr>
          <p:cNvPr id="3" name="Textplatzhalter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Inhaltsplatzhalter 2"/>
          <p:cNvSpPr>
            <a:spLocks noGrp="1"/>
          </p:cNvSpPr>
          <p:nvPr>
            <p:ph sz="half" idx="1"/>
          </p:nvPr>
        </p:nvSpPr>
        <p:spPr>
          <a:xfrm>
            <a:off x="503238" y="1079500"/>
            <a:ext cx="4457700" cy="4987925"/>
          </a:xfrm>
        </p:spPr>
        <p:txBody>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
        <p:nvSpPr>
          <p:cNvPr id="4" name="Inhaltsplatzhalter 3"/>
          <p:cNvSpPr>
            <a:spLocks noGrp="1"/>
          </p:cNvSpPr>
          <p:nvPr>
            <p:ph sz="half" idx="2"/>
          </p:nvPr>
        </p:nvSpPr>
        <p:spPr>
          <a:xfrm>
            <a:off x="5113338" y="1079500"/>
            <a:ext cx="4459287" cy="4987925"/>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04825" y="303213"/>
            <a:ext cx="9072563" cy="1258887"/>
          </a:xfrm>
        </p:spPr>
        <p:txBody>
          <a:bodyPr/>
          <a:lstStyle>
            <a:lvl1pPr>
              <a:defRPr/>
            </a:lvl1pPr>
          </a:lstStyle>
          <a:p>
            <a:r>
              <a:rPr lang="de-DE" smtClean="0"/>
              <a:t>Titelmasterformat durch Klicken bearbeiten</a:t>
            </a:r>
            <a:endParaRPr lang="en-GB"/>
          </a:p>
        </p:txBody>
      </p:sp>
      <p:sp>
        <p:nvSpPr>
          <p:cNvPr id="3" name="Textplatzhalt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Textplatzhalt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04825" y="301625"/>
            <a:ext cx="3316288" cy="1279525"/>
          </a:xfrm>
        </p:spPr>
        <p:txBody>
          <a:bodyPr anchor="b"/>
          <a:lstStyle>
            <a:lvl1pPr algn="l">
              <a:defRPr sz="2000" b="1"/>
            </a:lvl1pPr>
          </a:lstStyle>
          <a:p>
            <a:r>
              <a:rPr lang="de-DE" smtClean="0"/>
              <a:t>Titelmasterformat durch Klicken bearbeiten</a:t>
            </a:r>
            <a:endParaRPr lang="en-GB"/>
          </a:p>
        </p:txBody>
      </p:sp>
      <p:sp>
        <p:nvSpPr>
          <p:cNvPr id="3" name="Inhaltsplatzhalt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Textplatzhalt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976438" y="5291138"/>
            <a:ext cx="6048375" cy="625475"/>
          </a:xfrm>
        </p:spPr>
        <p:txBody>
          <a:bodyPr anchor="b"/>
          <a:lstStyle>
            <a:lvl1pPr algn="l">
              <a:defRPr sz="2000" b="1"/>
            </a:lvl1pPr>
          </a:lstStyle>
          <a:p>
            <a:r>
              <a:rPr lang="de-DE" smtClean="0"/>
              <a:t>Titelmasterformat durch Klicken bearbeiten</a:t>
            </a:r>
            <a:endParaRPr lang="en-GB"/>
          </a:p>
        </p:txBody>
      </p:sp>
      <p:sp>
        <p:nvSpPr>
          <p:cNvPr id="3" name="Bildplatzhalt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platzhalt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21" Type="http://schemas.openxmlformats.org/officeDocument/2006/relationships/image" Target="../media/image8.png"/><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5" Type="http://schemas.openxmlformats.org/officeDocument/2006/relationships/image" Target="../media/image11.png"/><Relationship Id="rId2" Type="http://schemas.openxmlformats.org/officeDocument/2006/relationships/slideLayout" Target="../slideLayouts/slideLayout2.xml"/><Relationship Id="rId16" Type="http://schemas.openxmlformats.org/officeDocument/2006/relationships/image" Target="../media/image4.png"/><Relationship Id="rId20" Type="http://schemas.openxmlformats.org/officeDocument/2006/relationships/image" Target="../media/image7.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0.png"/><Relationship Id="rId5" Type="http://schemas.openxmlformats.org/officeDocument/2006/relationships/slideLayout" Target="../slideLayouts/slideLayout5.xml"/><Relationship Id="rId15" Type="http://schemas.openxmlformats.org/officeDocument/2006/relationships/image" Target="../media/image3.png"/><Relationship Id="rId23" Type="http://schemas.openxmlformats.org/officeDocument/2006/relationships/image" Target="../media/image9.png"/><Relationship Id="rId10" Type="http://schemas.openxmlformats.org/officeDocument/2006/relationships/slideLayout" Target="../slideLayouts/slideLayout10.xml"/><Relationship Id="rId19" Type="http://schemas.openxmlformats.org/officeDocument/2006/relationships/hyperlink" Target="http://www.google.sk/url?sa=i&amp;rct=j&amp;q=&amp;esrc=s&amp;frm=1&amp;source=images&amp;cd=&amp;cad=rja&amp;uact=8&amp;ved=0CAcQjRw&amp;url=http://www.euripides-europe.com/en/national-center-for-scientific-research-demokritos.php&amp;ei=JvzRVNXtKYHqUOX7gfgJ&amp;bvm=bv.85076809,d.d24&amp;psig=AFQjCNGH6AuwCrUQXdgxo6WVTbOT50UPcQ&amp;ust=1423134116748480" TargetMode="Externa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 Id="rId22" Type="http://schemas.openxmlformats.org/officeDocument/2006/relationships/hyperlink" Target="http://www.google.sk/url?sa=i&amp;rct=j&amp;q=&amp;esrc=s&amp;frm=1&amp;source=images&amp;cd=&amp;cad=rja&amp;uact=8&amp;ved=0CAcQjRw&amp;url=http://en.wikipedia.org/wiki/File:Logo_SCK-CEN.png&amp;ei=p7LAVJnrH8nzPIqFgYAO&amp;bvm=bv.83829542,d.bGQ&amp;psig=AFQjCNESw6kgMmkMcGg8IWRLGOBNP1tSyQ&amp;ust=1422001189889841"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Picture 1"/>
          <p:cNvPicPr>
            <a:picLocks noChangeAspect="1" noChangeArrowheads="1"/>
          </p:cNvPicPr>
          <p:nvPr/>
        </p:nvPicPr>
        <p:blipFill>
          <a:blip r:embed="rId13" cstate="print"/>
          <a:srcRect/>
          <a:stretch>
            <a:fillRect/>
          </a:stretch>
        </p:blipFill>
        <p:spPr bwMode="auto">
          <a:xfrm>
            <a:off x="9359900" y="7019925"/>
            <a:ext cx="720725" cy="539750"/>
          </a:xfrm>
          <a:prstGeom prst="rect">
            <a:avLst/>
          </a:prstGeom>
          <a:noFill/>
          <a:ln w="9525">
            <a:noFill/>
            <a:round/>
            <a:headEnd/>
            <a:tailEnd/>
          </a:ln>
          <a:effectLst/>
        </p:spPr>
      </p:pic>
      <p:pic>
        <p:nvPicPr>
          <p:cNvPr id="1027" name="Picture 2"/>
          <p:cNvPicPr>
            <a:picLocks noChangeAspect="1" noChangeArrowheads="1"/>
          </p:cNvPicPr>
          <p:nvPr/>
        </p:nvPicPr>
        <p:blipFill>
          <a:blip r:embed="rId14" cstate="print"/>
          <a:srcRect/>
          <a:stretch>
            <a:fillRect/>
          </a:stretch>
        </p:blipFill>
        <p:spPr bwMode="auto">
          <a:xfrm>
            <a:off x="0" y="0"/>
            <a:ext cx="360363" cy="7559675"/>
          </a:xfrm>
          <a:prstGeom prst="rect">
            <a:avLst/>
          </a:prstGeom>
          <a:noFill/>
          <a:ln w="9525">
            <a:noFill/>
            <a:round/>
            <a:headEnd/>
            <a:tailEnd/>
          </a:ln>
          <a:effectLst/>
        </p:spPr>
      </p:pic>
      <p:pic>
        <p:nvPicPr>
          <p:cNvPr id="1028" name="Picture 3"/>
          <p:cNvPicPr>
            <a:picLocks noChangeAspect="1" noChangeArrowheads="1"/>
          </p:cNvPicPr>
          <p:nvPr/>
        </p:nvPicPr>
        <p:blipFill>
          <a:blip r:embed="rId14" cstate="print"/>
          <a:srcRect/>
          <a:stretch>
            <a:fillRect/>
          </a:stretch>
        </p:blipFill>
        <p:spPr bwMode="auto">
          <a:xfrm>
            <a:off x="-248" y="7019925"/>
            <a:ext cx="720725" cy="539750"/>
          </a:xfrm>
          <a:prstGeom prst="rect">
            <a:avLst/>
          </a:prstGeom>
          <a:noFill/>
          <a:ln w="9525">
            <a:noFill/>
            <a:round/>
            <a:headEnd/>
            <a:tailEnd/>
          </a:ln>
          <a:effectLst/>
        </p:spPr>
      </p:pic>
      <p:pic>
        <p:nvPicPr>
          <p:cNvPr id="1029" name="Picture 4"/>
          <p:cNvPicPr>
            <a:picLocks noChangeAspect="1" noChangeArrowheads="1"/>
          </p:cNvPicPr>
          <p:nvPr/>
        </p:nvPicPr>
        <p:blipFill>
          <a:blip r:embed="rId14" cstate="print"/>
          <a:srcRect/>
          <a:stretch>
            <a:fillRect/>
          </a:stretch>
        </p:blipFill>
        <p:spPr bwMode="auto">
          <a:xfrm>
            <a:off x="0" y="0"/>
            <a:ext cx="720725" cy="720725"/>
          </a:xfrm>
          <a:prstGeom prst="rect">
            <a:avLst/>
          </a:prstGeom>
          <a:noFill/>
          <a:ln w="9525">
            <a:noFill/>
            <a:round/>
            <a:headEnd/>
            <a:tailEnd/>
          </a:ln>
          <a:effectLst/>
        </p:spPr>
      </p:pic>
      <p:sp>
        <p:nvSpPr>
          <p:cNvPr id="1030" name="Rectangle 5"/>
          <p:cNvSpPr>
            <a:spLocks noGrp="1" noChangeArrowheads="1"/>
          </p:cNvSpPr>
          <p:nvPr>
            <p:ph type="body" idx="1"/>
          </p:nvPr>
        </p:nvSpPr>
        <p:spPr bwMode="auto">
          <a:xfrm>
            <a:off x="503238" y="1079500"/>
            <a:ext cx="9290050" cy="5795963"/>
          </a:xfrm>
          <a:prstGeom prst="rect">
            <a:avLst/>
          </a:prstGeom>
          <a:noFill/>
          <a:ln w="9525">
            <a:noFill/>
            <a:round/>
            <a:headEnd/>
            <a:tailEnd/>
          </a:ln>
          <a:effectLst/>
        </p:spPr>
        <p:txBody>
          <a:bodyPr vert="horz" wrap="square" lIns="0" tIns="21167" rIns="0" bIns="0" numCol="1" anchor="t" anchorCtr="0" compatLnSpc="1">
            <a:prstTxWarp prst="textNoShape">
              <a:avLst/>
            </a:prstTxWarp>
          </a:bodyPr>
          <a:lstStyle/>
          <a:p>
            <a:pPr lvl="0"/>
            <a:r>
              <a:rPr lang="en-GB" dirty="0" smtClean="0"/>
              <a:t>Click to edit the outline text format</a:t>
            </a:r>
          </a:p>
          <a:p>
            <a:pPr lvl="1"/>
            <a:r>
              <a:rPr lang="en-GB" dirty="0" smtClean="0"/>
              <a:t>Second Outline Level</a:t>
            </a:r>
          </a:p>
          <a:p>
            <a:pPr lvl="2"/>
            <a:r>
              <a:rPr lang="en-GB" dirty="0" smtClean="0"/>
              <a:t>Third Outline Level</a:t>
            </a:r>
          </a:p>
          <a:p>
            <a:pPr lvl="3"/>
            <a:r>
              <a:rPr lang="en-GB" dirty="0" smtClean="0"/>
              <a:t>Fourth Outline Level</a:t>
            </a:r>
          </a:p>
          <a:p>
            <a:pPr lvl="4"/>
            <a:r>
              <a:rPr lang="en-GB" dirty="0" smtClean="0"/>
              <a:t>Fifth Outline Level</a:t>
            </a:r>
          </a:p>
          <a:p>
            <a:pPr lvl="4"/>
            <a:r>
              <a:rPr lang="en-GB" dirty="0" smtClean="0"/>
              <a:t>Sixth Outline Level</a:t>
            </a:r>
          </a:p>
          <a:p>
            <a:pPr lvl="4"/>
            <a:r>
              <a:rPr lang="en-GB" dirty="0" smtClean="0"/>
              <a:t>Seventh Outline Level</a:t>
            </a:r>
          </a:p>
          <a:p>
            <a:pPr lvl="4"/>
            <a:r>
              <a:rPr lang="en-GB" dirty="0" smtClean="0"/>
              <a:t>Eighth Outline Level</a:t>
            </a:r>
          </a:p>
          <a:p>
            <a:pPr lvl="4"/>
            <a:r>
              <a:rPr lang="en-GB" dirty="0" smtClean="0"/>
              <a:t>Ninth Outline Level</a:t>
            </a:r>
          </a:p>
        </p:txBody>
      </p:sp>
      <p:pic>
        <p:nvPicPr>
          <p:cNvPr id="1031" name="Picture 6"/>
          <p:cNvPicPr>
            <a:picLocks noChangeAspect="1" noChangeArrowheads="1"/>
          </p:cNvPicPr>
          <p:nvPr/>
        </p:nvPicPr>
        <p:blipFill>
          <a:blip r:embed="rId15" cstate="print"/>
          <a:srcRect/>
          <a:stretch>
            <a:fillRect/>
          </a:stretch>
        </p:blipFill>
        <p:spPr bwMode="auto">
          <a:xfrm>
            <a:off x="107950" y="71438"/>
            <a:ext cx="577850" cy="576262"/>
          </a:xfrm>
          <a:prstGeom prst="rect">
            <a:avLst/>
          </a:prstGeom>
          <a:noFill/>
          <a:ln w="9525">
            <a:noFill/>
            <a:round/>
            <a:headEnd/>
            <a:tailEnd/>
          </a:ln>
          <a:effectLst/>
        </p:spPr>
      </p:pic>
      <p:sp>
        <p:nvSpPr>
          <p:cNvPr id="1032" name="Rectangle 7"/>
          <p:cNvSpPr>
            <a:spLocks noGrp="1" noChangeArrowheads="1"/>
          </p:cNvSpPr>
          <p:nvPr>
            <p:ph type="title"/>
          </p:nvPr>
        </p:nvSpPr>
        <p:spPr bwMode="auto">
          <a:xfrm>
            <a:off x="684213" y="36513"/>
            <a:ext cx="7054850" cy="69850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Click to edit the title text format</a:t>
            </a:r>
          </a:p>
        </p:txBody>
      </p:sp>
      <p:sp>
        <p:nvSpPr>
          <p:cNvPr id="1033" name="Rectangle 11"/>
          <p:cNvSpPr>
            <a:spLocks noChangeArrowheads="1"/>
          </p:cNvSpPr>
          <p:nvPr/>
        </p:nvSpPr>
        <p:spPr bwMode="auto">
          <a:xfrm>
            <a:off x="0" y="0"/>
            <a:ext cx="10080625" cy="7559675"/>
          </a:xfrm>
          <a:prstGeom prst="rect">
            <a:avLst/>
          </a:prstGeom>
          <a:noFill/>
          <a:ln w="18000">
            <a:solidFill>
              <a:srgbClr val="FFFFFF"/>
            </a:solidFill>
            <a:round/>
            <a:headEnd/>
            <a:tailEnd/>
          </a:ln>
          <a:effectLst/>
        </p:spPr>
        <p:txBody>
          <a:bodyPr wrap="none" anchor="ctr"/>
          <a:lstStyle/>
          <a:p>
            <a:endParaRPr lang="en-US"/>
          </a:p>
        </p:txBody>
      </p:sp>
      <p:pic>
        <p:nvPicPr>
          <p:cNvPr id="1034" name="Picture 13"/>
          <p:cNvPicPr>
            <a:picLocks noChangeAspect="1" noChangeArrowheads="1"/>
          </p:cNvPicPr>
          <p:nvPr/>
        </p:nvPicPr>
        <p:blipFill>
          <a:blip r:embed="rId16" cstate="print"/>
          <a:srcRect/>
          <a:stretch>
            <a:fillRect/>
          </a:stretch>
        </p:blipFill>
        <p:spPr bwMode="auto">
          <a:xfrm>
            <a:off x="0" y="720725"/>
            <a:ext cx="10080625" cy="36513"/>
          </a:xfrm>
          <a:prstGeom prst="rect">
            <a:avLst/>
          </a:prstGeom>
          <a:noFill/>
          <a:ln w="9525">
            <a:noFill/>
            <a:round/>
            <a:headEnd/>
            <a:tailEnd/>
          </a:ln>
          <a:effectLst/>
        </p:spPr>
      </p:pic>
      <p:pic>
        <p:nvPicPr>
          <p:cNvPr id="1035" name="Picture 14"/>
          <p:cNvPicPr>
            <a:picLocks noChangeAspect="1" noChangeArrowheads="1"/>
          </p:cNvPicPr>
          <p:nvPr/>
        </p:nvPicPr>
        <p:blipFill>
          <a:blip r:embed="rId16" cstate="print"/>
          <a:srcRect/>
          <a:stretch>
            <a:fillRect/>
          </a:stretch>
        </p:blipFill>
        <p:spPr bwMode="auto">
          <a:xfrm>
            <a:off x="0" y="7019925"/>
            <a:ext cx="10080625" cy="36513"/>
          </a:xfrm>
          <a:prstGeom prst="rect">
            <a:avLst/>
          </a:prstGeom>
          <a:noFill/>
          <a:ln w="9525">
            <a:noFill/>
            <a:round/>
            <a:headEnd/>
            <a:tailEnd/>
          </a:ln>
          <a:effectLst/>
        </p:spPr>
      </p:pic>
      <p:sp>
        <p:nvSpPr>
          <p:cNvPr id="1036" name="Text Box 16"/>
          <p:cNvSpPr txBox="1">
            <a:spLocks noChangeArrowheads="1"/>
          </p:cNvSpPr>
          <p:nvPr userDrawn="1"/>
        </p:nvSpPr>
        <p:spPr bwMode="auto">
          <a:xfrm>
            <a:off x="9144000" y="7092950"/>
            <a:ext cx="936625" cy="261938"/>
          </a:xfrm>
          <a:prstGeom prst="rect">
            <a:avLst/>
          </a:prstGeom>
          <a:noFill/>
          <a:ln w="9525">
            <a:noFill/>
            <a:miter lim="800000"/>
            <a:headEnd/>
            <a:tailEnd/>
          </a:ln>
          <a:effectLst/>
        </p:spPr>
        <p:txBody>
          <a:bodyPr>
            <a:spAutoFit/>
          </a:bodyPr>
          <a:lstStyle/>
          <a:p>
            <a:pPr>
              <a:spcBef>
                <a:spcPct val="50000"/>
              </a:spcBef>
            </a:pPr>
            <a:fld id="{28A0537A-57E0-4EF3-8EB3-FAFC96D83429}" type="slidenum">
              <a:rPr lang="en-GB" sz="1200"/>
              <a:pPr>
                <a:spcBef>
                  <a:spcPct val="50000"/>
                </a:spcBef>
              </a:pPr>
              <a:t>‹#›</a:t>
            </a:fld>
            <a:endParaRPr lang="en-GB" sz="1200"/>
          </a:p>
        </p:txBody>
      </p:sp>
      <p:sp>
        <p:nvSpPr>
          <p:cNvPr id="1037" name="Text Box 17"/>
          <p:cNvSpPr txBox="1">
            <a:spLocks noChangeArrowheads="1"/>
          </p:cNvSpPr>
          <p:nvPr userDrawn="1"/>
        </p:nvSpPr>
        <p:spPr bwMode="auto">
          <a:xfrm>
            <a:off x="4392240" y="7092205"/>
            <a:ext cx="4680519" cy="435760"/>
          </a:xfrm>
          <a:prstGeom prst="rect">
            <a:avLst/>
          </a:prstGeom>
          <a:noFill/>
          <a:ln w="9525">
            <a:noFill/>
            <a:miter lim="800000"/>
            <a:headEnd/>
            <a:tailEnd/>
          </a:ln>
          <a:effectLst/>
        </p:spPr>
        <p:txBody>
          <a:bodyPr wrap="square">
            <a:spAutoFit/>
          </a:bodyPr>
          <a:lstStyle/>
          <a:p>
            <a:pPr>
              <a:spcBef>
                <a:spcPct val="50000"/>
              </a:spcBef>
            </a:pPr>
            <a:r>
              <a:rPr lang="en-GB" sz="1200" b="0" i="0" kern="1200" baseline="0" dirty="0" smtClean="0">
                <a:solidFill>
                  <a:schemeClr val="tx1"/>
                </a:solidFill>
                <a:effectLst/>
                <a:latin typeface="Arial" charset="0"/>
                <a:ea typeface="+mn-ea"/>
                <a:cs typeface="+mn-cs"/>
              </a:rPr>
              <a:t>Analytical Platform – training end exercising</a:t>
            </a:r>
            <a:r>
              <a:rPr lang="en-GB" sz="1200" baseline="0" dirty="0" smtClean="0"/>
              <a:t>, </a:t>
            </a:r>
          </a:p>
          <a:p>
            <a:pPr>
              <a:spcBef>
                <a:spcPts val="0"/>
              </a:spcBef>
            </a:pPr>
            <a:r>
              <a:rPr lang="en-GB" sz="1200" dirty="0" smtClean="0"/>
              <a:t>PREPARE Dissemination Workshop, Bratislava 20-22 Jan. 2016</a:t>
            </a:r>
            <a:endParaRPr lang="en-GB" sz="1200" dirty="0"/>
          </a:p>
        </p:txBody>
      </p:sp>
      <p:sp>
        <p:nvSpPr>
          <p:cNvPr id="2" name="Textfeld 1"/>
          <p:cNvSpPr txBox="1"/>
          <p:nvPr userDrawn="1"/>
        </p:nvSpPr>
        <p:spPr>
          <a:xfrm>
            <a:off x="8030483" y="179437"/>
            <a:ext cx="2016224" cy="493084"/>
          </a:xfrm>
          <a:prstGeom prst="rect">
            <a:avLst/>
          </a:prstGeom>
          <a:noFill/>
        </p:spPr>
        <p:txBody>
          <a:bodyPr>
            <a:spAutoFit/>
          </a:bodyPr>
          <a:lstStyle/>
          <a:p>
            <a:pPr>
              <a:defRPr/>
            </a:pPr>
            <a:r>
              <a:rPr lang="en-GB" sz="2800" b="1" i="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PREPARE</a:t>
            </a:r>
          </a:p>
        </p:txBody>
      </p:sp>
      <p:pic>
        <p:nvPicPr>
          <p:cNvPr id="13" name="Obrázok 5"/>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51506" y="7053262"/>
            <a:ext cx="6381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Obrázok 9"/>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10863" y="7109618"/>
            <a:ext cx="739775"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Obrázok 1" descr="Popis: http://www.euripides-europe.com/en/bilder/DRC_logo.jpg">
            <a:hlinkClick r:id="rId19"/>
          </p:cNvPr>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a:stretch>
            <a:fillRect/>
          </a:stretch>
        </p:blipFill>
        <p:spPr bwMode="auto">
          <a:xfrm>
            <a:off x="1439912" y="7032625"/>
            <a:ext cx="482600"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7"/>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1943968" y="7158036"/>
            <a:ext cx="712787"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Obrázok 10" descr="Popis: http://upload.wikimedia.org/wikipedia/en/2/29/Logo_SCK-CEN.png">
            <a:hlinkClick r:id="rId22"/>
          </p:cNvPr>
          <p:cNvPicPr>
            <a:picLocks noChangeAspect="1" noChangeArrowheads="1"/>
          </p:cNvPicPr>
          <p:nvPr userDrawn="1"/>
        </p:nvPicPr>
        <p:blipFill>
          <a:blip r:embed="rId23" cstate="print">
            <a:extLst>
              <a:ext uri="{28A0092B-C50C-407E-A947-70E740481C1C}">
                <a14:useLocalDpi xmlns:a14="http://schemas.microsoft.com/office/drawing/2010/main" val="0"/>
              </a:ext>
            </a:extLst>
          </a:blip>
          <a:srcRect/>
          <a:stretch>
            <a:fillRect/>
          </a:stretch>
        </p:blipFill>
        <p:spPr bwMode="auto">
          <a:xfrm>
            <a:off x="2656755" y="7063580"/>
            <a:ext cx="69215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17" descr="96604F4E-39B4-4249-A658-6545F335DDDF"/>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3348905" y="7151913"/>
            <a:ext cx="755303" cy="274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mj-lt"/>
          <a:ea typeface="+mj-ea"/>
          <a:cs typeface="+mj-cs"/>
        </a:defRPr>
      </a:lvl1pPr>
      <a:lvl2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2pPr>
      <a:lvl3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3pPr>
      <a:lvl4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4pPr>
      <a:lvl5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5pPr>
      <a:lvl6pPr marL="25146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6pPr>
      <a:lvl7pPr marL="29718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7pPr>
      <a:lvl8pPr marL="34290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8pPr>
      <a:lvl9pPr marL="38862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9pPr>
    </p:titleStyle>
    <p:bodyStyle>
      <a:lvl1pPr marL="342900" indent="-342900" algn="l" defTabSz="358775" rtl="0" eaLnBrk="0" fontAlgn="base" hangingPunct="0">
        <a:lnSpc>
          <a:spcPct val="93000"/>
        </a:lnSpc>
        <a:spcBef>
          <a:spcPct val="0"/>
        </a:spcBef>
        <a:spcAft>
          <a:spcPts val="1425"/>
        </a:spcAft>
        <a:buClr>
          <a:srgbClr val="000000"/>
        </a:buClr>
        <a:buSzPct val="100000"/>
        <a:buBlip>
          <a:blip r:embed="rId25"/>
        </a:buBlip>
        <a:defRPr sz="2400">
          <a:solidFill>
            <a:srgbClr val="000000"/>
          </a:solidFill>
          <a:latin typeface="+mn-lt"/>
          <a:ea typeface="+mn-ea"/>
          <a:cs typeface="+mn-cs"/>
        </a:defRPr>
      </a:lvl1pPr>
      <a:lvl2pPr marL="742950" indent="-285750" algn="l" defTabSz="358775" rtl="0" eaLnBrk="0" fontAlgn="base" hangingPunct="0">
        <a:lnSpc>
          <a:spcPct val="93000"/>
        </a:lnSpc>
        <a:spcBef>
          <a:spcPct val="0"/>
        </a:spcBef>
        <a:spcAft>
          <a:spcPts val="1138"/>
        </a:spcAft>
        <a:buClr>
          <a:srgbClr val="000000"/>
        </a:buClr>
        <a:buSzPct val="70000"/>
        <a:buBlip>
          <a:blip r:embed="rId25"/>
        </a:buBlip>
        <a:defRPr sz="2000">
          <a:solidFill>
            <a:srgbClr val="000000"/>
          </a:solidFill>
          <a:latin typeface="+mn-lt"/>
        </a:defRPr>
      </a:lvl2pPr>
      <a:lvl3pPr marL="1143000" indent="-228600" algn="l" defTabSz="358775" rtl="0" eaLnBrk="0" fontAlgn="base" hangingPunct="0">
        <a:lnSpc>
          <a:spcPct val="93000"/>
        </a:lnSpc>
        <a:spcBef>
          <a:spcPct val="0"/>
        </a:spcBef>
        <a:spcAft>
          <a:spcPts val="850"/>
        </a:spcAft>
        <a:buClr>
          <a:srgbClr val="000000"/>
        </a:buClr>
        <a:buSzPct val="100000"/>
        <a:buFont typeface="Symbol" pitchFamily="18" charset="2"/>
        <a:buChar char="-"/>
        <a:defRPr>
          <a:solidFill>
            <a:srgbClr val="000000"/>
          </a:solidFill>
          <a:latin typeface="+mn-lt"/>
        </a:defRPr>
      </a:lvl3pPr>
      <a:lvl4pPr marL="1600200" indent="-228600" algn="l" defTabSz="358775" rtl="0" eaLnBrk="0" fontAlgn="base" hangingPunct="0">
        <a:lnSpc>
          <a:spcPct val="93000"/>
        </a:lnSpc>
        <a:spcBef>
          <a:spcPct val="0"/>
        </a:spcBef>
        <a:spcAft>
          <a:spcPts val="575"/>
        </a:spcAft>
        <a:buClr>
          <a:srgbClr val="000000"/>
        </a:buClr>
        <a:buSzPct val="100000"/>
        <a:buFont typeface="Times New Roman" pitchFamily="18" charset="0"/>
        <a:buChar char="–"/>
        <a:defRPr sz="1600">
          <a:solidFill>
            <a:srgbClr val="000000"/>
          </a:solidFill>
          <a:latin typeface="+mn-lt"/>
        </a:defRPr>
      </a:lvl4pPr>
      <a:lvl5pPr marL="2057400" indent="-228600" algn="l" defTabSz="358775" rtl="0" eaLnBrk="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5pPr>
      <a:lvl6pPr marL="25146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6pPr>
      <a:lvl7pPr marL="29718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7pPr>
      <a:lvl8pPr marL="34290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8pPr>
      <a:lvl9pPr marL="38862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
          <p:cNvSpPr txBox="1">
            <a:spLocks noChangeArrowheads="1"/>
          </p:cNvSpPr>
          <p:nvPr/>
        </p:nvSpPr>
        <p:spPr bwMode="auto">
          <a:xfrm>
            <a:off x="973138" y="107950"/>
            <a:ext cx="6472237" cy="541338"/>
          </a:xfrm>
          <a:prstGeom prst="rect">
            <a:avLst/>
          </a:prstGeom>
          <a:noFill/>
          <a:ln w="9525">
            <a:noFill/>
            <a:round/>
            <a:headEnd/>
            <a:tailEnd/>
          </a:ln>
          <a:effectLst/>
        </p:spPr>
        <p:txBody>
          <a:bodyPr wrap="none" lIns="90000" tIns="59112" rIns="90000" bIns="45000"/>
          <a:lstStyle/>
          <a:p>
            <a:pPr>
              <a:tabLst>
                <a:tab pos="723900" algn="l"/>
                <a:tab pos="1447800" algn="l"/>
                <a:tab pos="2171700" algn="l"/>
                <a:tab pos="2895600" algn="l"/>
                <a:tab pos="3619500" algn="l"/>
                <a:tab pos="4343400" algn="l"/>
                <a:tab pos="5067300" algn="l"/>
                <a:tab pos="5791200" algn="l"/>
              </a:tabLst>
            </a:pPr>
            <a:r>
              <a:rPr lang="en-US" sz="1600" b="1">
                <a:solidFill>
                  <a:srgbClr val="000000"/>
                </a:solidFill>
              </a:rPr>
              <a:t>Innovative integrated tools and platforms for radiological </a:t>
            </a:r>
          </a:p>
          <a:p>
            <a:pPr>
              <a:tabLst>
                <a:tab pos="723900" algn="l"/>
                <a:tab pos="1447800" algn="l"/>
                <a:tab pos="2171700" algn="l"/>
                <a:tab pos="2895600" algn="l"/>
                <a:tab pos="3619500" algn="l"/>
                <a:tab pos="4343400" algn="l"/>
                <a:tab pos="5067300" algn="l"/>
                <a:tab pos="5791200" algn="l"/>
              </a:tabLst>
            </a:pPr>
            <a:r>
              <a:rPr lang="en-US" sz="1600" b="1">
                <a:solidFill>
                  <a:srgbClr val="000000"/>
                </a:solidFill>
              </a:rPr>
              <a:t>emergency preparedness and post-accident response in Europe</a:t>
            </a:r>
            <a:endParaRPr lang="en-US" sz="1600" b="1"/>
          </a:p>
        </p:txBody>
      </p:sp>
      <p:sp>
        <p:nvSpPr>
          <p:cNvPr id="2051" name="Text Box 2"/>
          <p:cNvSpPr txBox="1">
            <a:spLocks noChangeArrowheads="1"/>
          </p:cNvSpPr>
          <p:nvPr/>
        </p:nvSpPr>
        <p:spPr bwMode="auto">
          <a:xfrm>
            <a:off x="612775" y="1223963"/>
            <a:ext cx="8387977" cy="2735262"/>
          </a:xfrm>
          <a:prstGeom prst="rect">
            <a:avLst/>
          </a:prstGeom>
          <a:noFill/>
          <a:ln w="9525">
            <a:noFill/>
            <a:round/>
            <a:headEnd/>
            <a:tailEnd/>
          </a:ln>
          <a:effectLst/>
        </p:spPr>
        <p:txBody>
          <a:bodyPr lIns="0" tIns="42335" rIns="0" bIns="0" anchor="ctr"/>
          <a:lstStyle/>
          <a:p>
            <a:pPr algn="ctr">
              <a:tabLst>
                <a:tab pos="723900" algn="l"/>
                <a:tab pos="1447800" algn="l"/>
                <a:tab pos="2171700" algn="l"/>
                <a:tab pos="2895600" algn="l"/>
                <a:tab pos="3619500" algn="l"/>
                <a:tab pos="4343400" algn="l"/>
                <a:tab pos="5067300" algn="l"/>
                <a:tab pos="5791200" algn="l"/>
                <a:tab pos="6515100" algn="l"/>
              </a:tabLst>
            </a:pPr>
            <a:r>
              <a:rPr lang="en-US" sz="4800" dirty="0">
                <a:solidFill>
                  <a:srgbClr val="000000"/>
                </a:solidFill>
              </a:rPr>
              <a:t>Analytical Platform – training end exercising</a:t>
            </a:r>
          </a:p>
        </p:txBody>
      </p:sp>
      <p:sp>
        <p:nvSpPr>
          <p:cNvPr id="10" name="TextBox 9"/>
          <p:cNvSpPr txBox="1"/>
          <p:nvPr/>
        </p:nvSpPr>
        <p:spPr>
          <a:xfrm>
            <a:off x="1655936" y="4211885"/>
            <a:ext cx="2800831" cy="349968"/>
          </a:xfrm>
          <a:prstGeom prst="rect">
            <a:avLst/>
          </a:prstGeom>
          <a:noFill/>
        </p:spPr>
        <p:txBody>
          <a:bodyPr wrap="none" rtlCol="0">
            <a:spAutoFit/>
          </a:bodyPr>
          <a:lstStyle/>
          <a:p>
            <a:r>
              <a:rPr lang="en-GB" dirty="0" smtClean="0"/>
              <a:t>Tatiana </a:t>
            </a:r>
            <a:r>
              <a:rPr lang="en-GB" dirty="0" err="1" smtClean="0"/>
              <a:t>Duranova</a:t>
            </a:r>
            <a:r>
              <a:rPr lang="en-GB" dirty="0" smtClean="0"/>
              <a:t> (VUJE)</a:t>
            </a:r>
            <a:endParaRPr lang="en-GB" dirty="0"/>
          </a:p>
        </p:txBody>
      </p:sp>
      <p:sp>
        <p:nvSpPr>
          <p:cNvPr id="11" name="Rectangle 10"/>
          <p:cNvSpPr/>
          <p:nvPr/>
        </p:nvSpPr>
        <p:spPr>
          <a:xfrm>
            <a:off x="1655936" y="5436021"/>
            <a:ext cx="6984776" cy="1077218"/>
          </a:xfrm>
          <a:prstGeom prst="rect">
            <a:avLst/>
          </a:prstGeom>
        </p:spPr>
        <p:txBody>
          <a:bodyPr wrap="square">
            <a:spAutoFit/>
          </a:bodyPr>
          <a:lstStyle/>
          <a:p>
            <a:r>
              <a:rPr lang="en-US" sz="1600" i="1" dirty="0" smtClean="0"/>
              <a:t>The research leading to these results has received funding from the European Atomic Energy Community Seventh Framework </a:t>
            </a:r>
            <a:r>
              <a:rPr lang="en-US" sz="1600" i="1" dirty="0" err="1" smtClean="0"/>
              <a:t>Programme</a:t>
            </a:r>
            <a:r>
              <a:rPr lang="en-US" sz="1600" i="1" dirty="0" smtClean="0"/>
              <a:t>  [FP7/2007-2011] [FP7/2012-2013] under grant agreement n° [323287].</a:t>
            </a:r>
            <a:endParaRPr lang="en-GB" sz="1600" dirty="0" smtClean="0"/>
          </a:p>
        </p:txBody>
      </p:sp>
      <p:pic>
        <p:nvPicPr>
          <p:cNvPr id="12" name="Picture 4" descr="http://europa.eu/about-eu/basic-information/symbols/images/flag_yellow_low.jpg"/>
          <p:cNvPicPr>
            <a:picLocks noChangeAspect="1" noChangeArrowheads="1"/>
          </p:cNvPicPr>
          <p:nvPr/>
        </p:nvPicPr>
        <p:blipFill>
          <a:blip r:embed="rId3" cstate="print"/>
          <a:srcRect/>
          <a:stretch>
            <a:fillRect/>
          </a:stretch>
        </p:blipFill>
        <p:spPr bwMode="auto">
          <a:xfrm>
            <a:off x="8496696" y="5436021"/>
            <a:ext cx="1405294" cy="939205"/>
          </a:xfrm>
          <a:prstGeom prst="rect">
            <a:avLst/>
          </a:prstGeom>
          <a:noFill/>
        </p:spPr>
      </p:pic>
      <p:sp>
        <p:nvSpPr>
          <p:cNvPr id="7" name="TextBox 9"/>
          <p:cNvSpPr txBox="1"/>
          <p:nvPr/>
        </p:nvSpPr>
        <p:spPr>
          <a:xfrm>
            <a:off x="1655935" y="4703136"/>
            <a:ext cx="1831463" cy="349968"/>
          </a:xfrm>
          <a:prstGeom prst="rect">
            <a:avLst/>
          </a:prstGeom>
          <a:noFill/>
        </p:spPr>
        <p:txBody>
          <a:bodyPr wrap="none" rtlCol="0">
            <a:spAutoFit/>
          </a:bodyPr>
          <a:lstStyle/>
          <a:p>
            <a:r>
              <a:rPr lang="en-US" b="1" dirty="0">
                <a:solidFill>
                  <a:srgbClr val="009973"/>
                </a:solidFill>
              </a:rPr>
              <a:t>PREPARE WP7</a:t>
            </a:r>
            <a:endParaRPr lang="sk-SK" dirty="0">
              <a:solidFill>
                <a:srgbClr val="009973"/>
              </a:solidFill>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a:t>Analytical Platform</a:t>
            </a:r>
            <a:endParaRPr lang="en-GB" dirty="0" smtClean="0"/>
          </a:p>
        </p:txBody>
      </p:sp>
      <p:sp>
        <p:nvSpPr>
          <p:cNvPr id="5" name="Inhaltsplatzhalter 2"/>
          <p:cNvSpPr>
            <a:spLocks noGrp="1"/>
          </p:cNvSpPr>
          <p:nvPr>
            <p:ph idx="1"/>
          </p:nvPr>
        </p:nvSpPr>
        <p:spPr>
          <a:xfrm>
            <a:off x="431800" y="1079500"/>
            <a:ext cx="9433048" cy="5796681"/>
          </a:xfrm>
        </p:spPr>
        <p:txBody>
          <a:bodyPr/>
          <a:lstStyle/>
          <a:p>
            <a:r>
              <a:rPr lang="en-GB" dirty="0"/>
              <a:t>Potential small release</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832" y="1619597"/>
            <a:ext cx="7758287" cy="5191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567737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a:t>Continuation</a:t>
            </a:r>
            <a:endParaRPr lang="en-GB" dirty="0" smtClean="0"/>
          </a:p>
        </p:txBody>
      </p:sp>
      <p:sp>
        <p:nvSpPr>
          <p:cNvPr id="5" name="Inhaltsplatzhalter 2"/>
          <p:cNvSpPr>
            <a:spLocks noGrp="1"/>
          </p:cNvSpPr>
          <p:nvPr>
            <p:ph idx="1"/>
          </p:nvPr>
        </p:nvSpPr>
        <p:spPr>
          <a:xfrm>
            <a:off x="431800" y="1079500"/>
            <a:ext cx="9433048" cy="5796681"/>
          </a:xfrm>
        </p:spPr>
        <p:txBody>
          <a:bodyPr/>
          <a:lstStyle/>
          <a:p>
            <a:r>
              <a:rPr lang="en-GB" sz="2000" dirty="0"/>
              <a:t>About 8 hours after the initial release starts, the radiological release estimate is determined to be 10 times larger than expected and is continuing.  This impacts a significantly larger area and population and creates concerns by the international community (could include contamination of </a:t>
            </a:r>
            <a:r>
              <a:rPr lang="en-GB" sz="2000" dirty="0" err="1"/>
              <a:t>neighboring</a:t>
            </a:r>
            <a:r>
              <a:rPr lang="en-GB" sz="2000" dirty="0"/>
              <a:t> countries).  Monitoring resources continue to be limited and inadequate.  Onsite and offsite resources are still limited and communication resources are still unreliable, status of evacuations still unknown, support for the onsite fire and decontamination of contaminated people is underway.  State/National coordination and support activities include: establishment of a media area (joint information </a:t>
            </a:r>
            <a:r>
              <a:rPr lang="en-GB" sz="2000" dirty="0" err="1"/>
              <a:t>center</a:t>
            </a:r>
            <a:r>
              <a:rPr lang="en-GB" sz="2000" dirty="0"/>
              <a:t>); communicating with (including data exchange) other State/National agencies, embassies and the international community; providing needed support to the NPP and local agencies for response to and recovery from the natural disaster event.  The NPP emergency organization is deploying staff to gather data (plant and field data), interpreting the data and providing information (and recommendations) to the State/National emergency response organization.</a:t>
            </a:r>
          </a:p>
          <a:p>
            <a:r>
              <a:rPr lang="en-GB" sz="2000" dirty="0"/>
              <a:t>Start AP with different input (higher source term)</a:t>
            </a:r>
            <a:endParaRPr lang="de-DE" sz="2000" dirty="0"/>
          </a:p>
        </p:txBody>
      </p:sp>
    </p:spTree>
    <p:extLst>
      <p:ext uri="{BB962C8B-B14F-4D97-AF65-F5344CB8AC3E}">
        <p14:creationId xmlns:p14="http://schemas.microsoft.com/office/powerpoint/2010/main" val="7484467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smtClean="0"/>
              <a:t>Practical use of the Analytical Platform</a:t>
            </a:r>
          </a:p>
        </p:txBody>
      </p:sp>
      <p:sp>
        <p:nvSpPr>
          <p:cNvPr id="3075" name="Rectangle 3"/>
          <p:cNvSpPr>
            <a:spLocks noGrp="1" noChangeArrowheads="1"/>
          </p:cNvSpPr>
          <p:nvPr>
            <p:ph type="body" idx="1"/>
          </p:nvPr>
        </p:nvSpPr>
        <p:spPr>
          <a:xfrm>
            <a:off x="431800" y="1079500"/>
            <a:ext cx="9432925" cy="5796681"/>
          </a:xfrm>
        </p:spPr>
        <p:txBody>
          <a:bodyPr/>
          <a:lstStyle/>
          <a:p>
            <a:r>
              <a:rPr lang="en-US" dirty="0" smtClean="0"/>
              <a:t>Round </a:t>
            </a:r>
            <a:r>
              <a:rPr lang="en-US" dirty="0"/>
              <a:t>table and discussion on use of Analytical Platform: </a:t>
            </a:r>
          </a:p>
          <a:p>
            <a:pPr lvl="1"/>
            <a:r>
              <a:rPr lang="en-US" dirty="0" smtClean="0"/>
              <a:t>conditions </a:t>
            </a:r>
            <a:r>
              <a:rPr lang="en-US" dirty="0"/>
              <a:t>to make platform useful for experts, for public</a:t>
            </a:r>
          </a:p>
          <a:p>
            <a:pPr lvl="1"/>
            <a:r>
              <a:rPr lang="en-US" dirty="0" smtClean="0"/>
              <a:t>trustworthy </a:t>
            </a:r>
            <a:r>
              <a:rPr lang="en-US" dirty="0"/>
              <a:t>of platform for experts, for public</a:t>
            </a:r>
          </a:p>
          <a:p>
            <a:pPr lvl="1"/>
            <a:r>
              <a:rPr lang="en-US" dirty="0" smtClean="0"/>
              <a:t>interaction </a:t>
            </a:r>
            <a:r>
              <a:rPr lang="en-US" dirty="0"/>
              <a:t>between all users, openness of information</a:t>
            </a:r>
          </a:p>
          <a:p>
            <a:pPr lvl="1"/>
            <a:r>
              <a:rPr lang="en-US" dirty="0" smtClean="0"/>
              <a:t>governance </a:t>
            </a:r>
            <a:r>
              <a:rPr lang="en-US" dirty="0"/>
              <a:t>of the platform: leadership, management</a:t>
            </a:r>
          </a:p>
          <a:p>
            <a:pPr lvl="1"/>
            <a:r>
              <a:rPr lang="en-US" dirty="0" smtClean="0"/>
              <a:t>maintenance </a:t>
            </a:r>
          </a:p>
          <a:p>
            <a:pPr lvl="1"/>
            <a:endParaRPr lang="en-US" dirty="0"/>
          </a:p>
          <a:p>
            <a:r>
              <a:rPr lang="en-US" dirty="0"/>
              <a:t>Round-up session and discussion: </a:t>
            </a:r>
          </a:p>
          <a:p>
            <a:pPr lvl="1"/>
            <a:r>
              <a:rPr lang="en-US" dirty="0" smtClean="0"/>
              <a:t>interest </a:t>
            </a:r>
            <a:r>
              <a:rPr lang="en-US" dirty="0"/>
              <a:t>in joining the platform</a:t>
            </a:r>
          </a:p>
          <a:p>
            <a:pPr lvl="1"/>
            <a:r>
              <a:rPr lang="en-US" dirty="0" smtClean="0"/>
              <a:t>potential </a:t>
            </a:r>
            <a:r>
              <a:rPr lang="en-US" dirty="0"/>
              <a:t>contribution to the platform</a:t>
            </a:r>
          </a:p>
          <a:p>
            <a:pPr lvl="1"/>
            <a:r>
              <a:rPr lang="en-US" dirty="0" smtClean="0"/>
              <a:t>use </a:t>
            </a:r>
            <a:r>
              <a:rPr lang="en-US" dirty="0"/>
              <a:t>of platform during the INEX5 or other exercises</a:t>
            </a:r>
          </a:p>
          <a:p>
            <a:pPr lvl="1"/>
            <a:endParaRPr lang="en-US" dirty="0"/>
          </a:p>
          <a:p>
            <a:pPr lvl="1"/>
            <a:endParaRPr lang="en-US" dirty="0" smtClean="0"/>
          </a:p>
          <a:p>
            <a:pPr marL="0" indent="0" eaLnBrk="1">
              <a:buNone/>
            </a:pPr>
            <a:endParaRPr lang="en-GB" dirty="0" smtClean="0"/>
          </a:p>
        </p:txBody>
      </p:sp>
    </p:spTree>
    <p:extLst>
      <p:ext uri="{BB962C8B-B14F-4D97-AF65-F5344CB8AC3E}">
        <p14:creationId xmlns:p14="http://schemas.microsoft.com/office/powerpoint/2010/main" val="37616767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smtClean="0"/>
              <a:t>Conclusions </a:t>
            </a:r>
          </a:p>
        </p:txBody>
      </p:sp>
      <p:sp>
        <p:nvSpPr>
          <p:cNvPr id="3075" name="Rectangle 3"/>
          <p:cNvSpPr>
            <a:spLocks noGrp="1" noChangeArrowheads="1"/>
          </p:cNvSpPr>
          <p:nvPr>
            <p:ph type="body" idx="1"/>
          </p:nvPr>
        </p:nvSpPr>
        <p:spPr>
          <a:xfrm>
            <a:off x="431800" y="1079500"/>
            <a:ext cx="9432925" cy="5796681"/>
          </a:xfrm>
        </p:spPr>
        <p:txBody>
          <a:bodyPr/>
          <a:lstStyle/>
          <a:p>
            <a:r>
              <a:rPr lang="en-US" dirty="0" smtClean="0"/>
              <a:t>Round </a:t>
            </a:r>
            <a:r>
              <a:rPr lang="en-US" dirty="0"/>
              <a:t>table and discussion on use of Analytical Platform: </a:t>
            </a:r>
          </a:p>
          <a:p>
            <a:pPr lvl="1"/>
            <a:r>
              <a:rPr lang="en-US" dirty="0" smtClean="0"/>
              <a:t>conditions </a:t>
            </a:r>
            <a:r>
              <a:rPr lang="en-US" dirty="0"/>
              <a:t>to make platform useful for experts, for </a:t>
            </a:r>
            <a:r>
              <a:rPr lang="en-US" dirty="0" smtClean="0"/>
              <a:t>public:</a:t>
            </a:r>
          </a:p>
          <a:p>
            <a:pPr lvl="2"/>
            <a:r>
              <a:rPr lang="en-US" dirty="0"/>
              <a:t>Analytical Platform is more useful for experts, some outputs are useful for government</a:t>
            </a:r>
          </a:p>
          <a:p>
            <a:pPr lvl="2"/>
            <a:r>
              <a:rPr lang="en-US" dirty="0"/>
              <a:t>experts could pass knowledge and information via Analytical Platform</a:t>
            </a:r>
          </a:p>
          <a:p>
            <a:pPr lvl="2"/>
            <a:r>
              <a:rPr lang="en-US" dirty="0"/>
              <a:t>experts are key in communication with public</a:t>
            </a:r>
          </a:p>
          <a:p>
            <a:pPr lvl="2"/>
            <a:r>
              <a:rPr lang="en-US" dirty="0" smtClean="0"/>
              <a:t>an active role in the media – push function, as the media could have positive impact, </a:t>
            </a:r>
          </a:p>
          <a:p>
            <a:pPr lvl="1"/>
            <a:r>
              <a:rPr lang="en-US" dirty="0" smtClean="0"/>
              <a:t>trustworthy </a:t>
            </a:r>
            <a:r>
              <a:rPr lang="en-US" dirty="0"/>
              <a:t>of platform for experts, for </a:t>
            </a:r>
            <a:r>
              <a:rPr lang="en-US" dirty="0" smtClean="0"/>
              <a:t>public:</a:t>
            </a:r>
          </a:p>
          <a:p>
            <a:pPr lvl="2"/>
            <a:r>
              <a:rPr lang="en-US" dirty="0"/>
              <a:t>quality control of the source of information</a:t>
            </a:r>
          </a:p>
          <a:p>
            <a:pPr lvl="2"/>
            <a:r>
              <a:rPr lang="en-US" dirty="0"/>
              <a:t>experts and contacts – previous experience</a:t>
            </a:r>
          </a:p>
          <a:p>
            <a:pPr lvl="2"/>
            <a:r>
              <a:rPr lang="en-US" dirty="0" smtClean="0"/>
              <a:t>important: transparency and reliability, confidentiality</a:t>
            </a:r>
          </a:p>
          <a:p>
            <a:pPr lvl="2"/>
            <a:r>
              <a:rPr lang="en-US" dirty="0"/>
              <a:t>dissemination – trust, response for the public: competence, openness, high level experts</a:t>
            </a:r>
          </a:p>
          <a:p>
            <a:pPr lvl="2"/>
            <a:r>
              <a:rPr lang="en-US" dirty="0" smtClean="0"/>
              <a:t>very useful for training</a:t>
            </a:r>
          </a:p>
          <a:p>
            <a:pPr lvl="2"/>
            <a:r>
              <a:rPr lang="en-US" dirty="0" smtClean="0"/>
              <a:t>need </a:t>
            </a:r>
            <a:r>
              <a:rPr lang="en-US" dirty="0"/>
              <a:t>to be </a:t>
            </a:r>
            <a:r>
              <a:rPr lang="en-US" dirty="0" smtClean="0"/>
              <a:t>developed, the status of an International tool could be very helpful</a:t>
            </a:r>
            <a:endParaRPr lang="en-US" dirty="0"/>
          </a:p>
          <a:p>
            <a:pPr lvl="2"/>
            <a:endParaRPr lang="en-US" dirty="0" smtClean="0"/>
          </a:p>
        </p:txBody>
      </p:sp>
    </p:spTree>
    <p:extLst>
      <p:ext uri="{BB962C8B-B14F-4D97-AF65-F5344CB8AC3E}">
        <p14:creationId xmlns:p14="http://schemas.microsoft.com/office/powerpoint/2010/main" val="37662358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a:t>Conclusions (cont.)</a:t>
            </a:r>
            <a:endParaRPr lang="en-GB" dirty="0" smtClean="0"/>
          </a:p>
        </p:txBody>
      </p:sp>
      <p:sp>
        <p:nvSpPr>
          <p:cNvPr id="3075" name="Rectangle 3"/>
          <p:cNvSpPr>
            <a:spLocks noGrp="1" noChangeArrowheads="1"/>
          </p:cNvSpPr>
          <p:nvPr>
            <p:ph type="body" idx="1"/>
          </p:nvPr>
        </p:nvSpPr>
        <p:spPr>
          <a:xfrm>
            <a:off x="431800" y="1079500"/>
            <a:ext cx="9432925" cy="5796681"/>
          </a:xfrm>
        </p:spPr>
        <p:txBody>
          <a:bodyPr/>
          <a:lstStyle/>
          <a:p>
            <a:r>
              <a:rPr lang="en-US" dirty="0" smtClean="0"/>
              <a:t>Round </a:t>
            </a:r>
            <a:r>
              <a:rPr lang="en-US" dirty="0"/>
              <a:t>table and discussion on use of Analytical Platform: </a:t>
            </a:r>
          </a:p>
          <a:p>
            <a:pPr lvl="1"/>
            <a:r>
              <a:rPr lang="en-US" dirty="0" smtClean="0"/>
              <a:t>interaction </a:t>
            </a:r>
            <a:r>
              <a:rPr lang="en-US" dirty="0"/>
              <a:t>between all users, openness of </a:t>
            </a:r>
            <a:r>
              <a:rPr lang="en-US" dirty="0" smtClean="0"/>
              <a:t>information:</a:t>
            </a:r>
          </a:p>
          <a:p>
            <a:pPr lvl="2"/>
            <a:r>
              <a:rPr lang="en-US" dirty="0"/>
              <a:t>provide information to the public on the process what experts are doing and correct information is presented</a:t>
            </a:r>
          </a:p>
          <a:p>
            <a:pPr lvl="2"/>
            <a:r>
              <a:rPr lang="en-US" dirty="0" smtClean="0"/>
              <a:t>willing to allow the information you provide as an expert will reach the public</a:t>
            </a:r>
          </a:p>
          <a:p>
            <a:pPr lvl="2"/>
            <a:r>
              <a:rPr lang="en-US" dirty="0" smtClean="0"/>
              <a:t>labeling information going to the public when confidentiality means reliability</a:t>
            </a:r>
          </a:p>
          <a:p>
            <a:pPr lvl="1"/>
            <a:r>
              <a:rPr lang="en-US" dirty="0" smtClean="0"/>
              <a:t>governance </a:t>
            </a:r>
            <a:r>
              <a:rPr lang="en-US" dirty="0"/>
              <a:t>of the platform: leadership, </a:t>
            </a:r>
            <a:r>
              <a:rPr lang="en-US" dirty="0" smtClean="0"/>
              <a:t>management:</a:t>
            </a:r>
          </a:p>
          <a:p>
            <a:pPr lvl="2"/>
            <a:r>
              <a:rPr lang="en-US" dirty="0" smtClean="0"/>
              <a:t>NERIS and International as the Analytical Platform is working over the Europe</a:t>
            </a:r>
          </a:p>
          <a:p>
            <a:pPr lvl="2"/>
            <a:r>
              <a:rPr lang="en-US" dirty="0" smtClean="0"/>
              <a:t>professional assessment – KIT, Germany</a:t>
            </a:r>
          </a:p>
          <a:p>
            <a:pPr lvl="2"/>
            <a:r>
              <a:rPr lang="en-US" dirty="0" smtClean="0"/>
              <a:t>consensus – the most difficult issue, could be achieved within the NERIS Management Board in operational mode</a:t>
            </a:r>
          </a:p>
          <a:p>
            <a:pPr lvl="1"/>
            <a:r>
              <a:rPr lang="en-US" dirty="0" smtClean="0"/>
              <a:t>maintenance:</a:t>
            </a:r>
          </a:p>
          <a:p>
            <a:pPr lvl="2"/>
            <a:r>
              <a:rPr lang="en-US" dirty="0" smtClean="0"/>
              <a:t>KIT, Germany and NERIS</a:t>
            </a:r>
          </a:p>
        </p:txBody>
      </p:sp>
    </p:spTree>
    <p:extLst>
      <p:ext uri="{BB962C8B-B14F-4D97-AF65-F5344CB8AC3E}">
        <p14:creationId xmlns:p14="http://schemas.microsoft.com/office/powerpoint/2010/main" val="25016031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smtClean="0"/>
              <a:t>Conclusions (cont.)</a:t>
            </a:r>
          </a:p>
        </p:txBody>
      </p:sp>
      <p:sp>
        <p:nvSpPr>
          <p:cNvPr id="3075" name="Rectangle 3"/>
          <p:cNvSpPr>
            <a:spLocks noGrp="1" noChangeArrowheads="1"/>
          </p:cNvSpPr>
          <p:nvPr>
            <p:ph type="body" idx="1"/>
          </p:nvPr>
        </p:nvSpPr>
        <p:spPr>
          <a:xfrm>
            <a:off x="431800" y="1079500"/>
            <a:ext cx="9432925" cy="5796681"/>
          </a:xfrm>
        </p:spPr>
        <p:txBody>
          <a:bodyPr/>
          <a:lstStyle/>
          <a:p>
            <a:r>
              <a:rPr lang="en-US" dirty="0" smtClean="0"/>
              <a:t>The interest in joining the Analytical Platform has been expressed</a:t>
            </a:r>
          </a:p>
          <a:p>
            <a:r>
              <a:rPr lang="en-US" dirty="0" smtClean="0"/>
              <a:t>Promoting, exercises, get more experience are conditions for acceptance and joining</a:t>
            </a:r>
          </a:p>
          <a:p>
            <a:r>
              <a:rPr lang="en-US" dirty="0" smtClean="0"/>
              <a:t>Training course on Analytical Platform – good start, fulfilled expectations, even more</a:t>
            </a:r>
          </a:p>
          <a:p>
            <a:r>
              <a:rPr lang="en-US" dirty="0"/>
              <a:t>The extensive library of documents in the Analytical Platform could be used for national tools</a:t>
            </a:r>
          </a:p>
          <a:p>
            <a:r>
              <a:rPr lang="en-US" dirty="0" smtClean="0"/>
              <a:t>Future training course should cover more practical sessions, working directly with the system and its operating, more training</a:t>
            </a:r>
          </a:p>
          <a:p>
            <a:r>
              <a:rPr lang="en-US" dirty="0" smtClean="0"/>
              <a:t>Keep development beyond PREPARE Project</a:t>
            </a:r>
          </a:p>
        </p:txBody>
      </p:sp>
    </p:spTree>
    <p:extLst>
      <p:ext uri="{BB962C8B-B14F-4D97-AF65-F5344CB8AC3E}">
        <p14:creationId xmlns:p14="http://schemas.microsoft.com/office/powerpoint/2010/main" val="13919629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 </a:t>
            </a:r>
            <a:endParaRPr lang="en-GB" dirty="0"/>
          </a:p>
        </p:txBody>
      </p:sp>
      <p:sp>
        <p:nvSpPr>
          <p:cNvPr id="3" name="Content Placeholder 2"/>
          <p:cNvSpPr>
            <a:spLocks noGrp="1"/>
          </p:cNvSpPr>
          <p:nvPr>
            <p:ph idx="1"/>
          </p:nvPr>
        </p:nvSpPr>
        <p:spPr/>
        <p:txBody>
          <a:bodyPr/>
          <a:lstStyle/>
          <a:p>
            <a:r>
              <a:rPr lang="en-GB" dirty="0" smtClean="0"/>
              <a:t>Any questions?</a:t>
            </a:r>
            <a:endParaRPr lang="en-GB" dirty="0"/>
          </a:p>
        </p:txBody>
      </p:sp>
      <p:sp>
        <p:nvSpPr>
          <p:cNvPr id="4" name="Rectangle 3"/>
          <p:cNvSpPr/>
          <p:nvPr/>
        </p:nvSpPr>
        <p:spPr>
          <a:xfrm>
            <a:off x="431800" y="5940077"/>
            <a:ext cx="7992888" cy="779252"/>
          </a:xfrm>
          <a:prstGeom prst="rect">
            <a:avLst/>
          </a:prstGeom>
        </p:spPr>
        <p:txBody>
          <a:bodyPr wrap="square">
            <a:spAutoFit/>
          </a:bodyPr>
          <a:lstStyle/>
          <a:p>
            <a:r>
              <a:rPr lang="en-US" sz="1600" i="1" dirty="0" smtClean="0"/>
              <a:t>The research leading to these results has received funding from the European Atomic Energy Community Seventh Framework </a:t>
            </a:r>
            <a:r>
              <a:rPr lang="en-US" sz="1600" i="1" dirty="0" err="1" smtClean="0"/>
              <a:t>Programme</a:t>
            </a:r>
            <a:r>
              <a:rPr lang="en-US" sz="1600" i="1" dirty="0" smtClean="0"/>
              <a:t>  [FP7/2007-2011] [FP7/2012-2013] under grant agreement n° [323287].</a:t>
            </a:r>
            <a:endParaRPr lang="en-GB" sz="1600" dirty="0" smtClean="0"/>
          </a:p>
        </p:txBody>
      </p:sp>
      <p:pic>
        <p:nvPicPr>
          <p:cNvPr id="5" name="Picture 4" descr="http://europa.eu/about-eu/basic-information/symbols/images/flag_yellow_low.jpg"/>
          <p:cNvPicPr>
            <a:picLocks noChangeAspect="1" noChangeArrowheads="1"/>
          </p:cNvPicPr>
          <p:nvPr/>
        </p:nvPicPr>
        <p:blipFill>
          <a:blip r:embed="rId2" cstate="print"/>
          <a:srcRect/>
          <a:stretch>
            <a:fillRect/>
          </a:stretch>
        </p:blipFill>
        <p:spPr bwMode="auto">
          <a:xfrm>
            <a:off x="8424688" y="5940077"/>
            <a:ext cx="1405294" cy="93920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de-DE" dirty="0" smtClean="0"/>
              <a:t>General </a:t>
            </a:r>
            <a:r>
              <a:rPr lang="en-GB" dirty="0" smtClean="0"/>
              <a:t>description</a:t>
            </a:r>
          </a:p>
        </p:txBody>
      </p:sp>
      <p:sp>
        <p:nvSpPr>
          <p:cNvPr id="3075" name="Rectangle 3"/>
          <p:cNvSpPr>
            <a:spLocks noGrp="1" noChangeArrowheads="1"/>
          </p:cNvSpPr>
          <p:nvPr>
            <p:ph type="body" idx="1"/>
          </p:nvPr>
        </p:nvSpPr>
        <p:spPr>
          <a:xfrm>
            <a:off x="431800" y="1079500"/>
            <a:ext cx="9432925" cy="5795963"/>
          </a:xfrm>
        </p:spPr>
        <p:txBody>
          <a:bodyPr/>
          <a:lstStyle/>
          <a:p>
            <a:pPr eaLnBrk="1"/>
            <a:r>
              <a:rPr lang="en-GB" dirty="0" smtClean="0"/>
              <a:t>The training course providing the necessary information on:</a:t>
            </a:r>
          </a:p>
          <a:p>
            <a:pPr lvl="1" eaLnBrk="1"/>
            <a:r>
              <a:rPr lang="en-GB" dirty="0" smtClean="0"/>
              <a:t>the Analytical Platform, </a:t>
            </a:r>
          </a:p>
          <a:p>
            <a:pPr lvl="1" eaLnBrk="1"/>
            <a:r>
              <a:rPr lang="en-GB" dirty="0" smtClean="0"/>
              <a:t>the scientific methods and tools developed for collecting information,</a:t>
            </a:r>
          </a:p>
          <a:p>
            <a:pPr lvl="1" eaLnBrk="1"/>
            <a:r>
              <a:rPr lang="en-GB" dirty="0" smtClean="0"/>
              <a:t> analysing any nuclear or radiological event and </a:t>
            </a:r>
          </a:p>
          <a:p>
            <a:pPr lvl="1" eaLnBrk="1"/>
            <a:r>
              <a:rPr lang="en-GB" dirty="0" smtClean="0"/>
              <a:t>providing information about the consequences and its future development. </a:t>
            </a:r>
          </a:p>
          <a:p>
            <a:pPr eaLnBrk="1"/>
            <a:r>
              <a:rPr lang="en-GB" dirty="0" smtClean="0"/>
              <a:t>A particular attention given to the conditions and means for pertinent, reliable and trustworthy information to be made available to the public in due time and according to its needs in the course of nuclear emergency and post-emergency context.</a:t>
            </a:r>
          </a:p>
          <a:p>
            <a:pPr eaLnBrk="1"/>
            <a:r>
              <a:rPr lang="en-GB" dirty="0" err="1" smtClean="0"/>
              <a:t>Trnava</a:t>
            </a:r>
            <a:r>
              <a:rPr lang="en-GB" dirty="0" smtClean="0"/>
              <a:t>, Slovak Republic, 7-9 October 2015, 21 participants</a:t>
            </a:r>
          </a:p>
          <a:p>
            <a:pPr eaLnBrk="1"/>
            <a:r>
              <a:rPr lang="en-GB" dirty="0" smtClean="0"/>
              <a:t>The course was organised </a:t>
            </a:r>
            <a:r>
              <a:rPr lang="en-GB" dirty="0" smtClean="0">
                <a:solidFill>
                  <a:srgbClr val="009973"/>
                </a:solidFill>
              </a:rPr>
              <a:t>in collaboration </a:t>
            </a:r>
            <a:r>
              <a:rPr lang="en-GB" dirty="0" smtClean="0"/>
              <a:t>with main European emergency management actors and the European platform NERIS, hosted by VUJE and </a:t>
            </a:r>
            <a:r>
              <a:rPr lang="en-US" dirty="0"/>
              <a:t>Science and Technical Society (VTS) at </a:t>
            </a:r>
            <a:r>
              <a:rPr lang="en-US" dirty="0" smtClean="0"/>
              <a:t>VUJE</a:t>
            </a:r>
            <a:endParaRPr lang="en-GB"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de-DE" dirty="0" err="1" smtClean="0"/>
              <a:t>Lecturers</a:t>
            </a:r>
            <a:endParaRPr lang="en-GB" dirty="0" smtClean="0"/>
          </a:p>
        </p:txBody>
      </p:sp>
      <p:sp>
        <p:nvSpPr>
          <p:cNvPr id="3075" name="Rectangle 3"/>
          <p:cNvSpPr>
            <a:spLocks noGrp="1" noChangeArrowheads="1"/>
          </p:cNvSpPr>
          <p:nvPr>
            <p:ph type="body" idx="1"/>
          </p:nvPr>
        </p:nvSpPr>
        <p:spPr>
          <a:xfrm>
            <a:off x="431800" y="1079500"/>
            <a:ext cx="9432925" cy="828129"/>
          </a:xfrm>
        </p:spPr>
        <p:txBody>
          <a:bodyPr/>
          <a:lstStyle/>
          <a:p>
            <a:pPr eaLnBrk="1"/>
            <a:r>
              <a:rPr lang="en-GB" dirty="0" smtClean="0"/>
              <a:t>Several organisations participated by providing trainers:</a:t>
            </a:r>
          </a:p>
          <a:p>
            <a:pPr marL="0" indent="0" eaLnBrk="1">
              <a:buNone/>
            </a:pPr>
            <a:endParaRPr lang="en-GB" dirty="0" smtClean="0"/>
          </a:p>
        </p:txBody>
      </p:sp>
      <p:sp>
        <p:nvSpPr>
          <p:cNvPr id="5" name="Rectangle 3"/>
          <p:cNvSpPr txBox="1">
            <a:spLocks noChangeArrowheads="1"/>
          </p:cNvSpPr>
          <p:nvPr/>
        </p:nvSpPr>
        <p:spPr bwMode="auto">
          <a:xfrm>
            <a:off x="2448025" y="2051645"/>
            <a:ext cx="4320480" cy="4824536"/>
          </a:xfrm>
          <a:prstGeom prst="rect">
            <a:avLst/>
          </a:prstGeom>
          <a:noFill/>
          <a:ln w="9525">
            <a:noFill/>
            <a:round/>
            <a:headEnd/>
            <a:tailEnd/>
          </a:ln>
          <a:effectLst/>
        </p:spPr>
        <p:txBody>
          <a:bodyPr vert="horz" wrap="square" lIns="0" tIns="21167" rIns="0" bIns="0" numCol="1" anchor="t" anchorCtr="0" compatLnSpc="1">
            <a:prstTxWarp prst="textNoShape">
              <a:avLst/>
            </a:prstTxWarp>
          </a:bodyPr>
          <a:lstStyle>
            <a:lvl1pPr marL="342900" indent="-342900" algn="l" defTabSz="358775" rtl="0" eaLnBrk="0" fontAlgn="base" hangingPunct="0">
              <a:lnSpc>
                <a:spcPct val="93000"/>
              </a:lnSpc>
              <a:spcBef>
                <a:spcPct val="0"/>
              </a:spcBef>
              <a:spcAft>
                <a:spcPts val="1425"/>
              </a:spcAft>
              <a:buClr>
                <a:srgbClr val="000000"/>
              </a:buClr>
              <a:buSzPct val="100000"/>
              <a:buBlip>
                <a:blip r:embed="rId2"/>
              </a:buBlip>
              <a:defRPr sz="2400">
                <a:solidFill>
                  <a:srgbClr val="000000"/>
                </a:solidFill>
                <a:latin typeface="+mn-lt"/>
                <a:ea typeface="+mn-ea"/>
                <a:cs typeface="+mn-cs"/>
              </a:defRPr>
            </a:lvl1pPr>
            <a:lvl2pPr marL="742950" indent="-285750" algn="l" defTabSz="358775" rtl="0" eaLnBrk="0" fontAlgn="base" hangingPunct="0">
              <a:lnSpc>
                <a:spcPct val="93000"/>
              </a:lnSpc>
              <a:spcBef>
                <a:spcPct val="0"/>
              </a:spcBef>
              <a:spcAft>
                <a:spcPts val="1138"/>
              </a:spcAft>
              <a:buClr>
                <a:srgbClr val="000000"/>
              </a:buClr>
              <a:buSzPct val="70000"/>
              <a:buFontTx/>
              <a:buBlip>
                <a:blip r:embed="rId3"/>
              </a:buBlip>
              <a:defRPr sz="2000">
                <a:solidFill>
                  <a:srgbClr val="000000"/>
                </a:solidFill>
                <a:latin typeface="+mn-lt"/>
              </a:defRPr>
            </a:lvl2pPr>
            <a:lvl3pPr marL="1143000" indent="-228600" algn="l" defTabSz="358775" rtl="0" eaLnBrk="0" fontAlgn="base" hangingPunct="0">
              <a:lnSpc>
                <a:spcPct val="93000"/>
              </a:lnSpc>
              <a:spcBef>
                <a:spcPct val="0"/>
              </a:spcBef>
              <a:spcAft>
                <a:spcPts val="850"/>
              </a:spcAft>
              <a:buClr>
                <a:srgbClr val="000000"/>
              </a:buClr>
              <a:buSzPct val="100000"/>
              <a:buFont typeface="Symbol" pitchFamily="18" charset="2"/>
              <a:buChar char="-"/>
              <a:defRPr>
                <a:solidFill>
                  <a:srgbClr val="000000"/>
                </a:solidFill>
                <a:latin typeface="+mn-lt"/>
              </a:defRPr>
            </a:lvl3pPr>
            <a:lvl4pPr marL="1600200" indent="-228600" algn="l" defTabSz="358775" rtl="0" eaLnBrk="0" fontAlgn="base" hangingPunct="0">
              <a:lnSpc>
                <a:spcPct val="93000"/>
              </a:lnSpc>
              <a:spcBef>
                <a:spcPct val="0"/>
              </a:spcBef>
              <a:spcAft>
                <a:spcPts val="575"/>
              </a:spcAft>
              <a:buClr>
                <a:srgbClr val="000000"/>
              </a:buClr>
              <a:buSzPct val="100000"/>
              <a:buFont typeface="Times New Roman" pitchFamily="18" charset="0"/>
              <a:buChar char="–"/>
              <a:defRPr sz="1600">
                <a:solidFill>
                  <a:srgbClr val="000000"/>
                </a:solidFill>
                <a:latin typeface="+mn-lt"/>
              </a:defRPr>
            </a:lvl4pPr>
            <a:lvl5pPr marL="2057400" indent="-228600" algn="l" defTabSz="358775" rtl="0" eaLnBrk="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5pPr>
            <a:lvl6pPr marL="25146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6pPr>
            <a:lvl7pPr marL="29718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7pPr>
            <a:lvl8pPr marL="34290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8pPr>
            <a:lvl9pPr marL="38862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9pPr>
          </a:lstStyle>
          <a:p>
            <a:r>
              <a:rPr lang="sk-SK" dirty="0" smtClean="0"/>
              <a:t>KIT </a:t>
            </a:r>
            <a:r>
              <a:rPr lang="sk-SK" dirty="0"/>
              <a:t>(</a:t>
            </a:r>
            <a:r>
              <a:rPr lang="sk-SK" dirty="0" err="1"/>
              <a:t>Germany</a:t>
            </a:r>
            <a:r>
              <a:rPr lang="sk-SK" dirty="0" smtClean="0"/>
              <a:t>)</a:t>
            </a:r>
            <a:endParaRPr lang="en-US" dirty="0" smtClean="0"/>
          </a:p>
          <a:p>
            <a:r>
              <a:rPr lang="en-US" dirty="0" smtClean="0"/>
              <a:t>VUJE (Slovakia)</a:t>
            </a:r>
          </a:p>
          <a:p>
            <a:r>
              <a:rPr lang="en-US" dirty="0" smtClean="0"/>
              <a:t>DEMOKRITOS (Greece)</a:t>
            </a:r>
          </a:p>
          <a:p>
            <a:r>
              <a:rPr lang="en-US" dirty="0" smtClean="0"/>
              <a:t>CIEMAT (Spain)</a:t>
            </a:r>
            <a:r>
              <a:rPr lang="sk-SK" dirty="0" smtClean="0"/>
              <a:t> </a:t>
            </a:r>
            <a:endParaRPr lang="en-US" dirty="0" smtClean="0"/>
          </a:p>
          <a:p>
            <a:r>
              <a:rPr lang="sk-SK" dirty="0"/>
              <a:t>SCK•CEN (</a:t>
            </a:r>
            <a:r>
              <a:rPr lang="sk-SK" dirty="0" err="1"/>
              <a:t>Belgium</a:t>
            </a:r>
            <a:r>
              <a:rPr lang="sk-SK" dirty="0" smtClean="0"/>
              <a:t>)</a:t>
            </a:r>
            <a:endParaRPr lang="en-US" dirty="0" smtClean="0"/>
          </a:p>
          <a:p>
            <a:r>
              <a:rPr lang="en-US" dirty="0" smtClean="0"/>
              <a:t>MUTADIS (France)</a:t>
            </a:r>
            <a:endParaRPr lang="sk-SK" dirty="0"/>
          </a:p>
          <a:p>
            <a:endParaRPr lang="sk-SK" dirty="0"/>
          </a:p>
          <a:p>
            <a:endParaRPr lang="sk-SK" dirty="0"/>
          </a:p>
          <a:p>
            <a:pPr marL="0" indent="0" eaLnBrk="1">
              <a:buFontTx/>
              <a:buNone/>
            </a:pPr>
            <a:endParaRPr lang="en-GB" kern="0" dirty="0" smtClean="0"/>
          </a:p>
        </p:txBody>
      </p:sp>
    </p:spTree>
    <p:extLst>
      <p:ext uri="{BB962C8B-B14F-4D97-AF65-F5344CB8AC3E}">
        <p14:creationId xmlns:p14="http://schemas.microsoft.com/office/powerpoint/2010/main" val="8764058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smtClean="0"/>
              <a:t>Objectives</a:t>
            </a:r>
          </a:p>
        </p:txBody>
      </p:sp>
      <p:sp>
        <p:nvSpPr>
          <p:cNvPr id="3075" name="Rectangle 3"/>
          <p:cNvSpPr>
            <a:spLocks noGrp="1" noChangeArrowheads="1"/>
          </p:cNvSpPr>
          <p:nvPr>
            <p:ph type="body" idx="1"/>
          </p:nvPr>
        </p:nvSpPr>
        <p:spPr>
          <a:xfrm>
            <a:off x="431800" y="1079500"/>
            <a:ext cx="9432925" cy="5796681"/>
          </a:xfrm>
        </p:spPr>
        <p:txBody>
          <a:bodyPr/>
          <a:lstStyle/>
          <a:p>
            <a:pPr eaLnBrk="1"/>
            <a:r>
              <a:rPr lang="en-GB" dirty="0" smtClean="0"/>
              <a:t>To train participants to use the new tools for the purpose of further active participation in exercises  </a:t>
            </a:r>
          </a:p>
          <a:p>
            <a:pPr eaLnBrk="1"/>
            <a:r>
              <a:rPr lang="en-GB" dirty="0" smtClean="0"/>
              <a:t>To use the Analytical Platform as a focal point for collecting information, analysing any nuclear or radiological event and providing information about the consequences and its future evolution.</a:t>
            </a:r>
          </a:p>
          <a:p>
            <a:pPr eaLnBrk="1"/>
            <a:r>
              <a:rPr lang="en-US" dirty="0"/>
              <a:t>The technical means of the Analytical Platform and the operational procedures </a:t>
            </a:r>
            <a:r>
              <a:rPr lang="en-US" dirty="0" smtClean="0"/>
              <a:t>presented </a:t>
            </a:r>
            <a:r>
              <a:rPr lang="en-US" dirty="0"/>
              <a:t>and used by participants as the end-users on a technical basis. </a:t>
            </a:r>
            <a:endParaRPr lang="en-GB" dirty="0" smtClean="0"/>
          </a:p>
          <a:p>
            <a:pPr marL="0" indent="0" eaLnBrk="1">
              <a:buNone/>
            </a:pPr>
            <a:endParaRPr lang="en-GB" dirty="0" smtClean="0"/>
          </a:p>
        </p:txBody>
      </p:sp>
    </p:spTree>
    <p:extLst>
      <p:ext uri="{BB962C8B-B14F-4D97-AF65-F5344CB8AC3E}">
        <p14:creationId xmlns:p14="http://schemas.microsoft.com/office/powerpoint/2010/main" val="9988911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smtClean="0"/>
              <a:t>Target audience</a:t>
            </a:r>
          </a:p>
        </p:txBody>
      </p:sp>
      <p:sp>
        <p:nvSpPr>
          <p:cNvPr id="3075" name="Rectangle 3"/>
          <p:cNvSpPr>
            <a:spLocks noGrp="1" noChangeArrowheads="1"/>
          </p:cNvSpPr>
          <p:nvPr>
            <p:ph type="body" idx="1"/>
          </p:nvPr>
        </p:nvSpPr>
        <p:spPr>
          <a:xfrm>
            <a:off x="431800" y="1079500"/>
            <a:ext cx="9432925" cy="5796681"/>
          </a:xfrm>
        </p:spPr>
        <p:txBody>
          <a:bodyPr/>
          <a:lstStyle/>
          <a:p>
            <a:r>
              <a:rPr lang="en-GB" dirty="0" smtClean="0"/>
              <a:t>Researchers</a:t>
            </a:r>
            <a:r>
              <a:rPr lang="en-GB" dirty="0"/>
              <a:t>, organisations and actors in emergency and recovery preparedness and management from all levels and </a:t>
            </a:r>
            <a:r>
              <a:rPr lang="en-GB" dirty="0" smtClean="0"/>
              <a:t>sectors:</a:t>
            </a:r>
            <a:endParaRPr lang="en-US" dirty="0" smtClean="0"/>
          </a:p>
          <a:p>
            <a:pPr lvl="1"/>
            <a:r>
              <a:rPr lang="sk-SK" dirty="0" err="1" smtClean="0"/>
              <a:t>Nuclear</a:t>
            </a:r>
            <a:r>
              <a:rPr lang="sk-SK" dirty="0" smtClean="0"/>
              <a:t> </a:t>
            </a:r>
            <a:r>
              <a:rPr lang="sk-SK" dirty="0" err="1"/>
              <a:t>safety</a:t>
            </a:r>
            <a:r>
              <a:rPr lang="sk-SK" dirty="0"/>
              <a:t> </a:t>
            </a:r>
            <a:r>
              <a:rPr lang="sk-SK" dirty="0" err="1"/>
              <a:t>authorities</a:t>
            </a:r>
            <a:r>
              <a:rPr lang="sk-SK" dirty="0"/>
              <a:t> </a:t>
            </a:r>
          </a:p>
          <a:p>
            <a:pPr lvl="1"/>
            <a:r>
              <a:rPr lang="sk-SK" dirty="0" err="1" smtClean="0"/>
              <a:t>Research</a:t>
            </a:r>
            <a:r>
              <a:rPr lang="sk-SK" dirty="0" smtClean="0"/>
              <a:t> </a:t>
            </a:r>
            <a:r>
              <a:rPr lang="sk-SK" dirty="0" err="1"/>
              <a:t>institutes</a:t>
            </a:r>
            <a:r>
              <a:rPr lang="sk-SK" dirty="0"/>
              <a:t> </a:t>
            </a:r>
          </a:p>
          <a:p>
            <a:pPr lvl="1"/>
            <a:r>
              <a:rPr lang="sk-SK" dirty="0" err="1" smtClean="0"/>
              <a:t>Emergency</a:t>
            </a:r>
            <a:r>
              <a:rPr lang="sk-SK" dirty="0" smtClean="0"/>
              <a:t> </a:t>
            </a:r>
            <a:r>
              <a:rPr lang="sk-SK" dirty="0" err="1"/>
              <a:t>response</a:t>
            </a:r>
            <a:r>
              <a:rPr lang="sk-SK" dirty="0"/>
              <a:t> </a:t>
            </a:r>
            <a:r>
              <a:rPr lang="sk-SK" dirty="0" err="1"/>
              <a:t>organisations</a:t>
            </a:r>
            <a:r>
              <a:rPr lang="sk-SK" dirty="0"/>
              <a:t> </a:t>
            </a:r>
          </a:p>
          <a:p>
            <a:pPr eaLnBrk="1"/>
            <a:endParaRPr lang="en-US" dirty="0" smtClean="0"/>
          </a:p>
          <a:p>
            <a:pPr marL="0" indent="0" eaLnBrk="1">
              <a:buNone/>
            </a:pPr>
            <a:endParaRPr lang="en-GB" dirty="0" smtClean="0"/>
          </a:p>
        </p:txBody>
      </p:sp>
    </p:spTree>
    <p:extLst>
      <p:ext uri="{BB962C8B-B14F-4D97-AF65-F5344CB8AC3E}">
        <p14:creationId xmlns:p14="http://schemas.microsoft.com/office/powerpoint/2010/main" val="26325616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smtClean="0"/>
              <a:t>Practical aspects</a:t>
            </a:r>
          </a:p>
        </p:txBody>
      </p:sp>
      <p:sp>
        <p:nvSpPr>
          <p:cNvPr id="3075" name="Rectangle 3"/>
          <p:cNvSpPr>
            <a:spLocks noGrp="1" noChangeArrowheads="1"/>
          </p:cNvSpPr>
          <p:nvPr>
            <p:ph type="body" idx="1"/>
          </p:nvPr>
        </p:nvSpPr>
        <p:spPr>
          <a:xfrm>
            <a:off x="431800" y="1079500"/>
            <a:ext cx="9432925" cy="5796681"/>
          </a:xfrm>
        </p:spPr>
        <p:txBody>
          <a:bodyPr/>
          <a:lstStyle/>
          <a:p>
            <a:r>
              <a:rPr lang="en-GB" dirty="0" smtClean="0"/>
              <a:t>The theoretical and practical aspects of Analytical Platform management and use have been addressed through: </a:t>
            </a:r>
          </a:p>
          <a:p>
            <a:pPr lvl="1"/>
            <a:r>
              <a:rPr lang="en-GB" dirty="0" smtClean="0"/>
              <a:t>half a day exercise in a form of table-top exercise and facilitated workshops split  in </a:t>
            </a:r>
            <a:r>
              <a:rPr lang="en-GB" dirty="0"/>
              <a:t>two </a:t>
            </a:r>
            <a:r>
              <a:rPr lang="en-GB" dirty="0" smtClean="0"/>
              <a:t>parts: the </a:t>
            </a:r>
            <a:r>
              <a:rPr lang="en-GB" dirty="0"/>
              <a:t>first part </a:t>
            </a:r>
            <a:r>
              <a:rPr lang="en-GB" dirty="0" smtClean="0"/>
              <a:t>focused </a:t>
            </a:r>
            <a:r>
              <a:rPr lang="en-GB" dirty="0"/>
              <a:t>on information gathering and </a:t>
            </a:r>
            <a:r>
              <a:rPr lang="en-GB" dirty="0" smtClean="0"/>
              <a:t>distributing,  the second </a:t>
            </a:r>
            <a:r>
              <a:rPr lang="en-GB" dirty="0"/>
              <a:t>part </a:t>
            </a:r>
            <a:r>
              <a:rPr lang="en-GB" dirty="0" smtClean="0"/>
              <a:t>devoted </a:t>
            </a:r>
            <a:r>
              <a:rPr lang="en-GB" dirty="0"/>
              <a:t>to a nuclear event </a:t>
            </a:r>
            <a:r>
              <a:rPr lang="en-GB" dirty="0" smtClean="0"/>
              <a:t>using INEX 5 exercise scenario</a:t>
            </a:r>
            <a:endParaRPr lang="sk-SK" dirty="0"/>
          </a:p>
          <a:p>
            <a:pPr lvl="1"/>
            <a:r>
              <a:rPr lang="en-GB" dirty="0" smtClean="0"/>
              <a:t>feedback from the exercise </a:t>
            </a:r>
            <a:endParaRPr lang="sk-SK" dirty="0"/>
          </a:p>
          <a:p>
            <a:pPr lvl="1"/>
            <a:r>
              <a:rPr lang="en-GB" dirty="0" smtClean="0"/>
              <a:t>round table and discussion: </a:t>
            </a:r>
            <a:r>
              <a:rPr lang="en-US" dirty="0"/>
              <a:t>Analytical Platform: use of scientific means, operational procedures, technical platform, information structuring and collection, virtual meeting </a:t>
            </a:r>
            <a:r>
              <a:rPr lang="en-US" dirty="0" smtClean="0"/>
              <a:t>room.</a:t>
            </a:r>
          </a:p>
          <a:p>
            <a:pPr marL="0" indent="0" eaLnBrk="1">
              <a:buNone/>
            </a:pPr>
            <a:endParaRPr lang="en-GB" dirty="0" smtClean="0"/>
          </a:p>
        </p:txBody>
      </p:sp>
    </p:spTree>
    <p:extLst>
      <p:ext uri="{BB962C8B-B14F-4D97-AF65-F5344CB8AC3E}">
        <p14:creationId xmlns:p14="http://schemas.microsoft.com/office/powerpoint/2010/main" val="27625632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smtClean="0"/>
              <a:t>INEX 5 exercise scenario use</a:t>
            </a:r>
            <a:r>
              <a:rPr lang="en-GB" dirty="0"/>
              <a:t>: </a:t>
            </a:r>
            <a:r>
              <a:rPr lang="en-GB" dirty="0" smtClean="0"/>
              <a:t/>
            </a:r>
            <a:br>
              <a:rPr lang="en-GB" dirty="0" smtClean="0"/>
            </a:br>
            <a:r>
              <a:rPr lang="en-GB" dirty="0" smtClean="0"/>
              <a:t>First </a:t>
            </a:r>
            <a:r>
              <a:rPr lang="en-GB" dirty="0"/>
              <a:t>messages</a:t>
            </a:r>
            <a:endParaRPr lang="en-GB" dirty="0" smtClean="0"/>
          </a:p>
        </p:txBody>
      </p:sp>
      <p:sp>
        <p:nvSpPr>
          <p:cNvPr id="3075" name="Rectangle 3"/>
          <p:cNvSpPr>
            <a:spLocks noGrp="1" noChangeArrowheads="1"/>
          </p:cNvSpPr>
          <p:nvPr>
            <p:ph type="body" idx="1"/>
          </p:nvPr>
        </p:nvSpPr>
        <p:spPr>
          <a:xfrm>
            <a:off x="431800" y="1079500"/>
            <a:ext cx="9432925" cy="5796681"/>
          </a:xfrm>
        </p:spPr>
        <p:txBody>
          <a:bodyPr/>
          <a:lstStyle/>
          <a:p>
            <a:r>
              <a:rPr lang="en-GB" dirty="0"/>
              <a:t>At 0200 (about 24 hours after the initial Alert notification) the NPP accident </a:t>
            </a:r>
            <a:r>
              <a:rPr lang="en-GB" dirty="0">
                <a:solidFill>
                  <a:srgbClr val="009973"/>
                </a:solidFill>
              </a:rPr>
              <a:t>conditions have continued to worsen</a:t>
            </a:r>
            <a:r>
              <a:rPr lang="en-GB" dirty="0">
                <a:solidFill>
                  <a:srgbClr val="FF0000"/>
                </a:solidFill>
              </a:rPr>
              <a:t> </a:t>
            </a:r>
            <a:r>
              <a:rPr lang="en-GB" dirty="0"/>
              <a:t>with a radioactive material release expected by mid-morning.  </a:t>
            </a:r>
            <a:r>
              <a:rPr lang="en-GB" dirty="0">
                <a:solidFill>
                  <a:srgbClr val="009973"/>
                </a:solidFill>
              </a:rPr>
              <a:t>A natural disaster event occurs near the plant</a:t>
            </a:r>
            <a:r>
              <a:rPr lang="en-GB" dirty="0"/>
              <a:t> (approximately 6 km away).  Based on the potential impacts created by the natural disaster, the control room operators reassess the damage and determine the status of the NPP, based on instrumentation, </a:t>
            </a:r>
            <a:r>
              <a:rPr lang="en-GB" dirty="0">
                <a:solidFill>
                  <a:srgbClr val="009973"/>
                </a:solidFill>
              </a:rPr>
              <a:t>that a release of radiological materials is likely to occur the within 4 hours</a:t>
            </a:r>
            <a:r>
              <a:rPr lang="en-GB" dirty="0"/>
              <a:t>.  The release will be of a magnitude to require offsite protective action recommendations.  This meets the middle level of notification and response </a:t>
            </a:r>
          </a:p>
          <a:p>
            <a:pPr lvl="1"/>
            <a:endParaRPr lang="en-US" dirty="0" smtClean="0"/>
          </a:p>
          <a:p>
            <a:pPr marL="0" indent="0" eaLnBrk="1">
              <a:buNone/>
            </a:pPr>
            <a:endParaRPr lang="en-GB" dirty="0" smtClean="0"/>
          </a:p>
        </p:txBody>
      </p:sp>
    </p:spTree>
    <p:extLst>
      <p:ext uri="{BB962C8B-B14F-4D97-AF65-F5344CB8AC3E}">
        <p14:creationId xmlns:p14="http://schemas.microsoft.com/office/powerpoint/2010/main" val="16343053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a:t>Analytical Platform</a:t>
            </a:r>
            <a:endParaRPr lang="en-GB" dirty="0" smtClean="0"/>
          </a:p>
        </p:txBody>
      </p:sp>
      <p:sp>
        <p:nvSpPr>
          <p:cNvPr id="5" name="Inhaltsplatzhalter 2"/>
          <p:cNvSpPr>
            <a:spLocks noGrp="1"/>
          </p:cNvSpPr>
          <p:nvPr>
            <p:ph idx="1"/>
          </p:nvPr>
        </p:nvSpPr>
        <p:spPr>
          <a:xfrm>
            <a:off x="431800" y="1079500"/>
            <a:ext cx="9433048" cy="5796681"/>
          </a:xfrm>
        </p:spPr>
        <p:txBody>
          <a:bodyPr/>
          <a:lstStyle/>
          <a:p>
            <a:r>
              <a:rPr lang="en-GB" dirty="0" smtClean="0"/>
              <a:t>Action with Analytical Platform: use HERCA/WENRA scheme and investigate the natural event (&gt; 300 earthquakes in data base)</a:t>
            </a:r>
            <a:endParaRPr lang="en-GB"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799" y="1835621"/>
            <a:ext cx="9037715" cy="5040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477312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a:r>
              <a:rPr lang="en-GB" dirty="0"/>
              <a:t>Further messages</a:t>
            </a:r>
            <a:endParaRPr lang="en-GB" dirty="0" smtClean="0"/>
          </a:p>
        </p:txBody>
      </p:sp>
      <p:sp>
        <p:nvSpPr>
          <p:cNvPr id="5" name="Inhaltsplatzhalter 2"/>
          <p:cNvSpPr>
            <a:spLocks noGrp="1"/>
          </p:cNvSpPr>
          <p:nvPr>
            <p:ph idx="1"/>
          </p:nvPr>
        </p:nvSpPr>
        <p:spPr>
          <a:xfrm>
            <a:off x="431800" y="1079500"/>
            <a:ext cx="9433048" cy="5796681"/>
          </a:xfrm>
        </p:spPr>
        <p:txBody>
          <a:bodyPr/>
          <a:lstStyle/>
          <a:p>
            <a:r>
              <a:rPr lang="en-GB" dirty="0"/>
              <a:t>At 0500 a release of radioactive material begins at NPP Unit 1.  Initial expectation is that the release could last an hour.  Monitoring data is limited and not confirmed.  The level of radioactive material being released is initially thought to be minimal and limited to an area no more than 3 km from the NPP site.  This information is communicated to the local, State/National emergency response organizations and neighbouring countries and IOs as communication systems limitations allow.  State/National emergency response organizations make decisions and initiate actions based on minimal or non-existent data.</a:t>
            </a:r>
            <a:endParaRPr lang="de-DE" dirty="0"/>
          </a:p>
        </p:txBody>
      </p:sp>
    </p:spTree>
    <p:extLst>
      <p:ext uri="{BB962C8B-B14F-4D97-AF65-F5344CB8AC3E}">
        <p14:creationId xmlns:p14="http://schemas.microsoft.com/office/powerpoint/2010/main" val="2463856532"/>
      </p:ext>
    </p:extLst>
  </p:cSld>
  <p:clrMapOvr>
    <a:masterClrMapping/>
  </p:clrMapOvr>
  <p:timing>
    <p:tnLst>
      <p:par>
        <p:cTn id="1" dur="indefinite" restart="never" nodeType="tmRoot"/>
      </p:par>
    </p:tnLst>
  </p:timing>
</p:sld>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NERIS-TP</Template>
  <TotalTime>986</TotalTime>
  <Words>1257</Words>
  <Application>Microsoft Office PowerPoint</Application>
  <PresentationFormat>Vlastná</PresentationFormat>
  <Paragraphs>99</Paragraphs>
  <Slides>16</Slides>
  <Notes>1</Notes>
  <HiddenSlides>0</HiddenSlides>
  <MMClips>0</MMClips>
  <ScaleCrop>false</ScaleCrop>
  <HeadingPairs>
    <vt:vector size="4" baseType="variant">
      <vt:variant>
        <vt:lpstr>Motív</vt:lpstr>
      </vt:variant>
      <vt:variant>
        <vt:i4>1</vt:i4>
      </vt:variant>
      <vt:variant>
        <vt:lpstr>Nadpisy snímok</vt:lpstr>
      </vt:variant>
      <vt:variant>
        <vt:i4>16</vt:i4>
      </vt:variant>
    </vt:vector>
  </HeadingPairs>
  <TitlesOfParts>
    <vt:vector size="17" baseType="lpstr">
      <vt:lpstr>Standarddesign</vt:lpstr>
      <vt:lpstr>Prezentácia programu PowerPoint</vt:lpstr>
      <vt:lpstr>General description</vt:lpstr>
      <vt:lpstr>Lecturers</vt:lpstr>
      <vt:lpstr>Objectives</vt:lpstr>
      <vt:lpstr>Target audience</vt:lpstr>
      <vt:lpstr>Practical aspects</vt:lpstr>
      <vt:lpstr>INEX 5 exercise scenario use:  First messages</vt:lpstr>
      <vt:lpstr>Analytical Platform</vt:lpstr>
      <vt:lpstr>Further messages</vt:lpstr>
      <vt:lpstr>Analytical Platform</vt:lpstr>
      <vt:lpstr>Continuation</vt:lpstr>
      <vt:lpstr>Practical use of the Analytical Platform</vt:lpstr>
      <vt:lpstr>Conclusions </vt:lpstr>
      <vt:lpstr>Conclusions (cont.)</vt:lpstr>
      <vt:lpstr>Conclusions (cont.)</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NERIS-TP</dc:title>
  <dc:creator>Tim Mueller</dc:creator>
  <cp:lastModifiedBy>Ďúranová Tatiana, 200</cp:lastModifiedBy>
  <cp:revision>90</cp:revision>
  <cp:lastPrinted>1601-01-01T00:00:00Z</cp:lastPrinted>
  <dcterms:created xsi:type="dcterms:W3CDTF">2011-02-09T16:02:23Z</dcterms:created>
  <dcterms:modified xsi:type="dcterms:W3CDTF">2016-01-18T10:25:08Z</dcterms:modified>
</cp:coreProperties>
</file>