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7" r:id="rId3"/>
    <p:sldId id="336" r:id="rId4"/>
    <p:sldId id="307" r:id="rId5"/>
  </p:sldIdLst>
  <p:sldSz cx="10080625" cy="7559675"/>
  <p:notesSz cx="7772400" cy="10058400"/>
  <p:defaultTextStyle>
    <a:defPPr>
      <a:defRPr lang="en-GB"/>
    </a:defPPr>
    <a:lvl1pPr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42950" indent="-28575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1430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6002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057400" indent="-228600" algn="l" defTabSz="358775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281" autoAdjust="0"/>
    <p:restoredTop sz="94660"/>
  </p:normalViewPr>
  <p:slideViewPr>
    <p:cSldViewPr>
      <p:cViewPr varScale="1">
        <p:scale>
          <a:sx n="61" d="100"/>
          <a:sy n="61" d="100"/>
        </p:scale>
        <p:origin x="570" y="6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402138" y="0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2BAA5-9F3A-474A-92E3-1312970DAC60}" type="datetimeFigureOut">
              <a:rPr lang="en-GB" smtClean="0"/>
              <a:pPr/>
              <a:t>22/01/2016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53575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402138" y="9553575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31416-FC77-43BB-8F03-D49BB6B70467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546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7613" cy="3770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61BD78C0-B4D7-4B57-898F-004CD1D8D2C4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0280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5894FAE8-678E-4BD2-861F-11AFF0FA7A82}" type="slidenum">
              <a:rPr lang="en-US"/>
              <a:pPr/>
              <a:t>1</a:t>
            </a:fld>
            <a:endParaRPr lang="en-US"/>
          </a:p>
        </p:txBody>
      </p:sp>
      <p:sp>
        <p:nvSpPr>
          <p:cNvPr id="512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12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</p:spPr>
        <p:txBody>
          <a:bodyPr wrap="none" anchor="ctr"/>
          <a:lstStyle/>
          <a:p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565207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05675" y="36513"/>
            <a:ext cx="2266950" cy="6030912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3238" y="36513"/>
            <a:ext cx="6650037" cy="6030912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1079500"/>
            <a:ext cx="9433048" cy="5796681"/>
          </a:xfrm>
        </p:spPr>
        <p:txBody>
          <a:bodyPr/>
          <a:lstStyle>
            <a:lvl2pPr marL="742950" indent="-285750">
              <a:buFontTx/>
              <a:buBlip>
                <a:blip r:embed="rId2"/>
              </a:buBlip>
              <a:defRPr/>
            </a:lvl2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079500"/>
            <a:ext cx="4457700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13338" y="1079500"/>
            <a:ext cx="4459287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359900" y="7019925"/>
            <a:ext cx="720725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360363" cy="7559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7019925"/>
            <a:ext cx="720725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9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079500"/>
            <a:ext cx="9290050" cy="579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the outline text format</a:t>
            </a:r>
          </a:p>
          <a:p>
            <a:pPr lvl="1"/>
            <a:r>
              <a:rPr lang="en-GB" dirty="0" smtClean="0"/>
              <a:t>Second Outline Level</a:t>
            </a:r>
          </a:p>
          <a:p>
            <a:pPr lvl="2"/>
            <a:r>
              <a:rPr lang="en-GB" dirty="0" smtClean="0"/>
              <a:t>Third Outline Level</a:t>
            </a:r>
          </a:p>
          <a:p>
            <a:pPr lvl="3"/>
            <a:r>
              <a:rPr lang="en-GB" dirty="0" smtClean="0"/>
              <a:t>Fourth Outline Level</a:t>
            </a:r>
          </a:p>
          <a:p>
            <a:pPr lvl="4"/>
            <a:r>
              <a:rPr lang="en-GB" dirty="0" smtClean="0"/>
              <a:t>Fifth Outline Level</a:t>
            </a:r>
          </a:p>
          <a:p>
            <a:pPr lvl="4"/>
            <a:r>
              <a:rPr lang="en-GB" dirty="0" smtClean="0"/>
              <a:t>Sixth Outline Level</a:t>
            </a:r>
          </a:p>
          <a:p>
            <a:pPr lvl="4"/>
            <a:r>
              <a:rPr lang="en-GB" dirty="0" smtClean="0"/>
              <a:t>Seventh Outline Level</a:t>
            </a:r>
          </a:p>
          <a:p>
            <a:pPr lvl="4"/>
            <a:r>
              <a:rPr lang="en-GB" dirty="0" smtClean="0"/>
              <a:t>Eighth Outline Level</a:t>
            </a:r>
          </a:p>
          <a:p>
            <a:pPr lvl="4"/>
            <a:r>
              <a:rPr lang="en-GB" dirty="0" smtClean="0"/>
              <a:t>Ninth Outline Level</a:t>
            </a:r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7950" y="71438"/>
            <a:ext cx="577850" cy="576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36513"/>
            <a:ext cx="7054850" cy="698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34" name="Picture 1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35" name="Picture 14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7019925"/>
            <a:ext cx="10080625" cy="36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" name="Textfeld 1"/>
          <p:cNvSpPr txBox="1"/>
          <p:nvPr userDrawn="1"/>
        </p:nvSpPr>
        <p:spPr>
          <a:xfrm>
            <a:off x="8030483" y="179437"/>
            <a:ext cx="2016224" cy="4930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2800" b="1" i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PREPARE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2pPr>
      <a:lvl3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3pPr>
      <a:lvl4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4pPr>
      <a:lvl5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5pPr>
      <a:lvl6pPr marL="25146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6pPr>
      <a:lvl7pPr marL="29718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7pPr>
      <a:lvl8pPr marL="34290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8pPr>
      <a:lvl9pPr marL="38862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358775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Blip>
          <a:blip r:embed="rId17"/>
        </a:buBlip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358775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70000"/>
        <a:buBlip>
          <a:blip r:embed="rId17"/>
        </a:buBlip>
        <a:defRPr sz="2000">
          <a:solidFill>
            <a:srgbClr val="000000"/>
          </a:solidFill>
          <a:latin typeface="+mn-lt"/>
        </a:defRPr>
      </a:lvl2pPr>
      <a:lvl3pPr marL="11430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Symbol" pitchFamily="18" charset="2"/>
        <a:buChar char="-"/>
        <a:defRPr>
          <a:solidFill>
            <a:srgbClr val="000000"/>
          </a:solidFill>
          <a:latin typeface="+mn-lt"/>
        </a:defRPr>
      </a:lvl3pPr>
      <a:lvl4pPr marL="16002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1600">
          <a:solidFill>
            <a:srgbClr val="000000"/>
          </a:solidFill>
          <a:latin typeface="+mn-lt"/>
        </a:defRPr>
      </a:lvl4pPr>
      <a:lvl5pPr marL="20574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5pPr>
      <a:lvl6pPr marL="25146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6pPr>
      <a:lvl7pPr marL="29718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7pPr>
      <a:lvl8pPr marL="34290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8pPr>
      <a:lvl9pPr marL="38862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"/>
          <p:cNvSpPr txBox="1">
            <a:spLocks noChangeArrowheads="1"/>
          </p:cNvSpPr>
          <p:nvPr/>
        </p:nvSpPr>
        <p:spPr bwMode="auto">
          <a:xfrm>
            <a:off x="973138" y="107950"/>
            <a:ext cx="6472237" cy="541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59112" rIns="90000" bIns="45000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sz="1600" b="1">
                <a:solidFill>
                  <a:srgbClr val="000000"/>
                </a:solidFill>
              </a:rPr>
              <a:t>Innovative integrated tools and platforms for radiological 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sz="1600" b="1">
                <a:solidFill>
                  <a:srgbClr val="000000"/>
                </a:solidFill>
              </a:rPr>
              <a:t>emergency preparedness and post-accident response in Europe</a:t>
            </a:r>
            <a:endParaRPr lang="en-US" sz="1600" b="1"/>
          </a:p>
        </p:txBody>
      </p:sp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701861" y="1223963"/>
            <a:ext cx="8387977" cy="2735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2335" rIns="0" bIns="0" anchor="ctr"/>
          <a:lstStyle/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en-US" sz="4000" dirty="0" smtClean="0">
                <a:solidFill>
                  <a:srgbClr val="000000"/>
                </a:solidFill>
              </a:rPr>
              <a:t>Feedback on WP1:</a:t>
            </a:r>
            <a:br>
              <a:rPr lang="en-US" sz="4000" dirty="0" smtClean="0">
                <a:solidFill>
                  <a:srgbClr val="000000"/>
                </a:solidFill>
              </a:rPr>
            </a:br>
            <a:r>
              <a:rPr lang="en-US" sz="4000" dirty="0" smtClean="0">
                <a:solidFill>
                  <a:srgbClr val="000000"/>
                </a:solidFill>
              </a:rPr>
              <a:t>Emergency </a:t>
            </a:r>
            <a:r>
              <a:rPr lang="en-US" sz="4000" dirty="0" smtClean="0">
                <a:solidFill>
                  <a:srgbClr val="000000"/>
                </a:solidFill>
              </a:rPr>
              <a:t>Planning and Response </a:t>
            </a:r>
            <a:r>
              <a:rPr lang="en-US" sz="4000" dirty="0">
                <a:solidFill>
                  <a:srgbClr val="000000"/>
                </a:solidFill>
              </a:rPr>
              <a:t>for long lasting releases</a:t>
            </a:r>
          </a:p>
        </p:txBody>
      </p:sp>
      <p:pic>
        <p:nvPicPr>
          <p:cNvPr id="12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8315" y="5836617"/>
            <a:ext cx="1405294" cy="939205"/>
          </a:xfrm>
          <a:prstGeom prst="rect">
            <a:avLst/>
          </a:prstGeom>
          <a:noFill/>
        </p:spPr>
      </p:pic>
      <p:sp>
        <p:nvSpPr>
          <p:cNvPr id="7" name="TextBox 9"/>
          <p:cNvSpPr txBox="1"/>
          <p:nvPr/>
        </p:nvSpPr>
        <p:spPr>
          <a:xfrm>
            <a:off x="1479054" y="3877165"/>
            <a:ext cx="7849457" cy="13805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STUK, Finland: T. </a:t>
            </a:r>
            <a:r>
              <a:rPr lang="en-GB" dirty="0" err="1"/>
              <a:t>Peltonen</a:t>
            </a:r>
            <a:endParaRPr lang="en-GB" dirty="0"/>
          </a:p>
          <a:p>
            <a:r>
              <a:rPr lang="en-GB" dirty="0" smtClean="0"/>
              <a:t>VUJE, Slovak Republic: </a:t>
            </a:r>
            <a:r>
              <a:rPr lang="en-GB" dirty="0"/>
              <a:t>A. </a:t>
            </a:r>
            <a:r>
              <a:rPr lang="en-GB" dirty="0" err="1"/>
              <a:t>Bujan</a:t>
            </a:r>
            <a:r>
              <a:rPr lang="en-GB" dirty="0"/>
              <a:t>, T</a:t>
            </a:r>
            <a:r>
              <a:rPr lang="en-GB" dirty="0" smtClean="0"/>
              <a:t>. </a:t>
            </a:r>
            <a:r>
              <a:rPr lang="en-GB" dirty="0" err="1" smtClean="0"/>
              <a:t>Duranova</a:t>
            </a:r>
            <a:r>
              <a:rPr lang="en-GB" dirty="0" smtClean="0"/>
              <a:t>, J. Duran, L. </a:t>
            </a:r>
            <a:r>
              <a:rPr lang="en-GB" dirty="0" err="1" smtClean="0"/>
              <a:t>Bohun</a:t>
            </a:r>
            <a:endParaRPr lang="en-GB" dirty="0" smtClean="0"/>
          </a:p>
          <a:p>
            <a:r>
              <a:rPr lang="en-GB" dirty="0" smtClean="0"/>
              <a:t>CIEMAT, Spain:  M. Montero, C. </a:t>
            </a:r>
            <a:r>
              <a:rPr lang="en-GB" dirty="0" err="1" smtClean="0"/>
              <a:t>Trueba</a:t>
            </a:r>
            <a:endParaRPr lang="en-GB" dirty="0" smtClean="0"/>
          </a:p>
          <a:p>
            <a:r>
              <a:rPr lang="en-GB" dirty="0" smtClean="0"/>
              <a:t>KWR, KNMI, RIVM, The Netherlands: L. </a:t>
            </a:r>
            <a:r>
              <a:rPr lang="en-GB" dirty="0" err="1" smtClean="0"/>
              <a:t>Puijker</a:t>
            </a:r>
            <a:r>
              <a:rPr lang="en-GB" dirty="0" smtClean="0"/>
              <a:t>, H. de </a:t>
            </a:r>
            <a:r>
              <a:rPr lang="en-GB" dirty="0" err="1" smtClean="0"/>
              <a:t>Vries</a:t>
            </a:r>
            <a:r>
              <a:rPr lang="en-GB" dirty="0" smtClean="0"/>
              <a:t>, C. </a:t>
            </a:r>
            <a:r>
              <a:rPr lang="en-GB" dirty="0" err="1" smtClean="0"/>
              <a:t>Twenhöfel</a:t>
            </a:r>
            <a:endParaRPr lang="en-GB" dirty="0" smtClean="0"/>
          </a:p>
          <a:p>
            <a:r>
              <a:rPr lang="en-GB" dirty="0" err="1"/>
              <a:t>BfS</a:t>
            </a:r>
            <a:r>
              <a:rPr lang="en-GB" dirty="0"/>
              <a:t>, Germany: </a:t>
            </a:r>
            <a:r>
              <a:rPr lang="en-GB" u="sng" dirty="0"/>
              <a:t>F. Gering</a:t>
            </a:r>
            <a:r>
              <a:rPr lang="en-GB" dirty="0"/>
              <a:t>, K. </a:t>
            </a:r>
            <a:r>
              <a:rPr lang="en-GB" dirty="0" smtClean="0"/>
              <a:t>Arnold, B. </a:t>
            </a:r>
            <a:r>
              <a:rPr lang="en-GB" dirty="0" err="1" smtClean="0"/>
              <a:t>Gerich</a:t>
            </a:r>
            <a:endParaRPr lang="en-GB" dirty="0"/>
          </a:p>
        </p:txBody>
      </p:sp>
      <p:pic>
        <p:nvPicPr>
          <p:cNvPr id="9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025" y="6977063"/>
            <a:ext cx="754063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15 Imagen" descr="logoBf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7113588"/>
            <a:ext cx="1052512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025" y="7086600"/>
            <a:ext cx="2663825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17 Imagen" descr="stuk-logo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7143750"/>
            <a:ext cx="979487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63" y="7072941"/>
            <a:ext cx="2811916" cy="437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8315" y="7054858"/>
            <a:ext cx="1640392" cy="52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8" y="6410324"/>
            <a:ext cx="1875473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0"/>
          <p:cNvSpPr/>
          <p:nvPr/>
        </p:nvSpPr>
        <p:spPr>
          <a:xfrm>
            <a:off x="2097088" y="5836617"/>
            <a:ext cx="6531816" cy="1008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smtClean="0"/>
              <a:t>The research leading to these results has received funding from the European Atomic Energy Community Seventh Framework </a:t>
            </a:r>
            <a:r>
              <a:rPr lang="en-US" sz="1600" i="1" dirty="0" err="1" smtClean="0"/>
              <a:t>Programme</a:t>
            </a:r>
            <a:r>
              <a:rPr lang="en-US" sz="1600" i="1" dirty="0" smtClean="0"/>
              <a:t>  [FP7/2007-2011] [FP7/2012-2013] under grant agreement n° [323287].</a:t>
            </a:r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13515789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WP1: Feedback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899517"/>
            <a:ext cx="9433048" cy="5796681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sz="2000" dirty="0" smtClean="0"/>
              <a:t>Approach</a:t>
            </a:r>
            <a:r>
              <a:rPr lang="en-GB" sz="2000" dirty="0" smtClean="0"/>
              <a:t>:</a:t>
            </a:r>
          </a:p>
          <a:p>
            <a:pPr lvl="1">
              <a:spcAft>
                <a:spcPts val="600"/>
              </a:spcAft>
            </a:pPr>
            <a:r>
              <a:rPr lang="en-GB" sz="1800" dirty="0" smtClean="0"/>
              <a:t>Consequence assessment with decision support systems based on representative source terms </a:t>
            </a:r>
          </a:p>
          <a:p>
            <a:pPr lvl="1">
              <a:spcAft>
                <a:spcPts val="600"/>
              </a:spcAft>
            </a:pPr>
            <a:r>
              <a:rPr lang="en-GB" sz="1800" dirty="0" smtClean="0"/>
              <a:t>Assessment for many accident scenarios (</a:t>
            </a:r>
            <a:r>
              <a:rPr lang="en-GB" sz="1800" dirty="0" smtClean="0">
                <a:solidFill>
                  <a:srgbClr val="FF0000"/>
                </a:solidFill>
              </a:rPr>
              <a:t>46-365 weather scenarios per ST</a:t>
            </a:r>
            <a:r>
              <a:rPr lang="en-GB" sz="1800" dirty="0" smtClean="0"/>
              <a:t>)</a:t>
            </a:r>
          </a:p>
          <a:p>
            <a:pPr lvl="1">
              <a:spcAft>
                <a:spcPts val="1200"/>
              </a:spcAft>
            </a:pPr>
            <a:r>
              <a:rPr lang="en-GB" sz="1800" dirty="0" smtClean="0"/>
              <a:t>(Statistical) Analysis </a:t>
            </a:r>
            <a:r>
              <a:rPr lang="en-GB" sz="1800" dirty="0" smtClean="0"/>
              <a:t>of the results by comparing against intervention criteria</a:t>
            </a:r>
          </a:p>
          <a:p>
            <a:r>
              <a:rPr lang="en-GB" sz="2000" dirty="0" smtClean="0"/>
              <a:t>Similar to the IAEA approach </a:t>
            </a:r>
            <a:r>
              <a:rPr lang="en-GB" sz="2000" dirty="0" smtClean="0"/>
              <a:t>(for deriving emergency planning zones)</a:t>
            </a:r>
            <a:br>
              <a:rPr lang="en-GB" sz="2000" dirty="0" smtClean="0"/>
            </a:br>
            <a:r>
              <a:rPr lang="en-GB" sz="2000" dirty="0" smtClean="0"/>
              <a:t>as </a:t>
            </a:r>
            <a:r>
              <a:rPr lang="en-GB" sz="2000" dirty="0"/>
              <a:t>proposed </a:t>
            </a:r>
            <a:r>
              <a:rPr lang="en-GB" sz="2000" dirty="0" smtClean="0"/>
              <a:t>in:</a:t>
            </a:r>
            <a:br>
              <a:rPr lang="en-GB" sz="2000" dirty="0" smtClean="0"/>
            </a:br>
            <a:r>
              <a:rPr lang="en-GB" sz="2000" dirty="0" smtClean="0"/>
              <a:t> </a:t>
            </a:r>
            <a:r>
              <a:rPr lang="en-GB" sz="2000" dirty="0"/>
              <a:t>EPR-NPP PUBLIC PROTECTIVE ACTIONS [2013</a:t>
            </a:r>
            <a:r>
              <a:rPr lang="en-GB" sz="2000" dirty="0" smtClean="0"/>
              <a:t>]</a:t>
            </a:r>
            <a:endParaRPr lang="en-GB" sz="2000" dirty="0" smtClean="0"/>
          </a:p>
          <a:p>
            <a:r>
              <a:rPr lang="en-GB" sz="2000" b="1" dirty="0" smtClean="0"/>
              <a:t>The </a:t>
            </a:r>
            <a:r>
              <a:rPr lang="en-GB" sz="2000" b="1" dirty="0" smtClean="0"/>
              <a:t>selected approach proved to be a </a:t>
            </a:r>
            <a:r>
              <a:rPr lang="en-GB" sz="2000" b="1" dirty="0" smtClean="0">
                <a:solidFill>
                  <a:srgbClr val="FF0000"/>
                </a:solidFill>
              </a:rPr>
              <a:t>valuable tool </a:t>
            </a:r>
            <a:r>
              <a:rPr lang="en-GB" sz="2000" b="1" dirty="0" smtClean="0"/>
              <a:t>for evaluating the applicability of current EPR concepts also for long-lasting releases</a:t>
            </a:r>
            <a:endParaRPr lang="fi-FI" sz="2000" b="1" dirty="0"/>
          </a:p>
        </p:txBody>
      </p:sp>
    </p:spTree>
    <p:extLst>
      <p:ext uri="{BB962C8B-B14F-4D97-AF65-F5344CB8AC3E}">
        <p14:creationId xmlns:p14="http://schemas.microsoft.com/office/powerpoint/2010/main" val="281297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WP1: Feedback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899517"/>
            <a:ext cx="9433048" cy="5796681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sz="2000" dirty="0" smtClean="0"/>
              <a:t>Conclusions for applicability of current EPR concepts for long lasting releases were derived</a:t>
            </a:r>
          </a:p>
          <a:p>
            <a:pPr lvl="1">
              <a:spcAft>
                <a:spcPts val="600"/>
              </a:spcAft>
            </a:pPr>
            <a:r>
              <a:rPr lang="en-GB" dirty="0" smtClean="0"/>
              <a:t>Maximum distances required for protective actions</a:t>
            </a:r>
          </a:p>
          <a:p>
            <a:pPr lvl="1">
              <a:spcAft>
                <a:spcPts val="600"/>
              </a:spcAft>
            </a:pPr>
            <a:r>
              <a:rPr lang="en-GB" dirty="0" smtClean="0"/>
              <a:t>Number of sectors affected</a:t>
            </a:r>
          </a:p>
          <a:p>
            <a:pPr lvl="1">
              <a:spcAft>
                <a:spcPts val="600"/>
              </a:spcAft>
            </a:pPr>
            <a:r>
              <a:rPr lang="en-GB" dirty="0" smtClean="0"/>
              <a:t>Applicability of current intervention criteria</a:t>
            </a:r>
          </a:p>
          <a:p>
            <a:pPr lvl="1">
              <a:spcAft>
                <a:spcPts val="600"/>
              </a:spcAft>
            </a:pPr>
            <a:r>
              <a:rPr lang="en-GB" dirty="0" smtClean="0"/>
              <a:t>ICRP reference level</a:t>
            </a:r>
          </a:p>
          <a:p>
            <a:pPr lvl="1">
              <a:spcAft>
                <a:spcPts val="600"/>
              </a:spcAft>
            </a:pPr>
            <a:r>
              <a:rPr lang="en-GB" dirty="0" smtClean="0"/>
              <a:t>Implementation of protective actions</a:t>
            </a:r>
          </a:p>
          <a:p>
            <a:pPr lvl="1">
              <a:spcAft>
                <a:spcPts val="600"/>
              </a:spcAft>
            </a:pPr>
            <a:r>
              <a:rPr lang="en-GB" dirty="0" smtClean="0"/>
              <a:t>Impact on drinking water</a:t>
            </a:r>
            <a:br>
              <a:rPr lang="en-GB" dirty="0" smtClean="0"/>
            </a:br>
            <a:endParaRPr lang="en-GB" dirty="0" smtClean="0"/>
          </a:p>
          <a:p>
            <a:pPr>
              <a:spcAft>
                <a:spcPts val="600"/>
              </a:spcAft>
            </a:pPr>
            <a:r>
              <a:rPr lang="en-GB" sz="2000" b="1" dirty="0" smtClean="0"/>
              <a:t>It could be shown, that the current EPR concepts in various countries are in general suitable also for long-lasting releases, nevertheless some areas for further improvement could be identified. </a:t>
            </a:r>
            <a:endParaRPr lang="fi-FI" sz="2000" b="1" dirty="0"/>
          </a:p>
        </p:txBody>
      </p:sp>
    </p:spTree>
    <p:extLst>
      <p:ext uri="{BB962C8B-B14F-4D97-AF65-F5344CB8AC3E}">
        <p14:creationId xmlns:p14="http://schemas.microsoft.com/office/powerpoint/2010/main" val="211367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Ideas for future work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latin typeface="Arial" panose="020B0604020202020204" pitchFamily="34" charset="0"/>
              </a:rPr>
              <a:t>Compare guidance related to </a:t>
            </a:r>
            <a:r>
              <a:rPr lang="en-US" sz="2000" dirty="0">
                <a:solidFill>
                  <a:schemeClr val="accent2"/>
                </a:solidFill>
                <a:latin typeface="Arial" panose="020B0604020202020204" pitchFamily="34" charset="0"/>
              </a:rPr>
              <a:t>lifting of countermeasures </a:t>
            </a:r>
            <a:r>
              <a:rPr lang="en-US" sz="2000" dirty="0">
                <a:latin typeface="Arial" panose="020B0604020202020204" pitchFamily="34" charset="0"/>
              </a:rPr>
              <a:t>in different countries and – if existing! – check for applicability for long-lasting releases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latin typeface="Arial" panose="020B0604020202020204" pitchFamily="34" charset="0"/>
              </a:rPr>
              <a:t>Investigate effect of long-lasting emissions on </a:t>
            </a:r>
            <a:r>
              <a:rPr lang="en-US" sz="2000" dirty="0">
                <a:solidFill>
                  <a:schemeClr val="accent2"/>
                </a:solidFill>
                <a:latin typeface="Arial" panose="020B0604020202020204" pitchFamily="34" charset="0"/>
              </a:rPr>
              <a:t>monitoring strategies and capabilities</a:t>
            </a:r>
          </a:p>
          <a:p>
            <a:r>
              <a:rPr lang="en-US" sz="2000" dirty="0" smtClean="0">
                <a:latin typeface="Arial" panose="020B0604020202020204" pitchFamily="34" charset="0"/>
              </a:rPr>
              <a:t>Check </a:t>
            </a:r>
            <a:r>
              <a:rPr lang="en-US" sz="2000" dirty="0">
                <a:solidFill>
                  <a:schemeClr val="accent2"/>
                </a:solidFill>
                <a:latin typeface="Arial" panose="020B0604020202020204" pitchFamily="34" charset="0"/>
              </a:rPr>
              <a:t>implementation of EU BSS </a:t>
            </a:r>
            <a:r>
              <a:rPr lang="en-US" sz="2000" dirty="0">
                <a:latin typeface="Arial" panose="020B0604020202020204" pitchFamily="34" charset="0"/>
              </a:rPr>
              <a:t>(in different countries) on suitability for long-lasting releases </a:t>
            </a:r>
          </a:p>
          <a:p>
            <a:r>
              <a:rPr lang="de-DE" altLang="de-DE" sz="2000" dirty="0" err="1">
                <a:latin typeface="Arial" panose="020B0604020202020204" pitchFamily="34" charset="0"/>
              </a:rPr>
              <a:t>Is</a:t>
            </a:r>
            <a:r>
              <a:rPr lang="de-DE" altLang="de-DE" sz="2000" dirty="0">
                <a:latin typeface="Arial" panose="020B0604020202020204" pitchFamily="34" charset="0"/>
              </a:rPr>
              <a:t> </a:t>
            </a:r>
            <a:r>
              <a:rPr lang="de-DE" altLang="de-DE" sz="2000" dirty="0" err="1">
                <a:solidFill>
                  <a:schemeClr val="accent2"/>
                </a:solidFill>
                <a:latin typeface="Arial" panose="020B0604020202020204" pitchFamily="34" charset="0"/>
              </a:rPr>
              <a:t>evacuation</a:t>
            </a:r>
            <a:r>
              <a:rPr lang="de-DE" altLang="de-DE" sz="2000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de-DE" altLang="de-DE" sz="2000" dirty="0" err="1">
                <a:solidFill>
                  <a:schemeClr val="accent2"/>
                </a:solidFill>
                <a:latin typeface="Arial" panose="020B0604020202020204" pitchFamily="34" charset="0"/>
              </a:rPr>
              <a:t>during</a:t>
            </a:r>
            <a:r>
              <a:rPr lang="de-DE" altLang="de-DE" sz="2000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de-DE" altLang="de-DE" sz="2000" dirty="0" err="1">
                <a:solidFill>
                  <a:schemeClr val="accent2"/>
                </a:solidFill>
                <a:latin typeface="Arial" panose="020B0604020202020204" pitchFamily="34" charset="0"/>
              </a:rPr>
              <a:t>passage</a:t>
            </a:r>
            <a:r>
              <a:rPr lang="de-DE" altLang="de-DE" sz="2000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de-DE" altLang="de-DE" sz="2000" dirty="0" err="1">
                <a:solidFill>
                  <a:schemeClr val="accent2"/>
                </a:solidFill>
                <a:latin typeface="Arial" panose="020B0604020202020204" pitchFamily="34" charset="0"/>
              </a:rPr>
              <a:t>of</a:t>
            </a:r>
            <a:r>
              <a:rPr lang="de-DE" altLang="de-DE" sz="2000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de-DE" altLang="de-DE" sz="2000" dirty="0" err="1">
                <a:solidFill>
                  <a:schemeClr val="accent2"/>
                </a:solidFill>
                <a:latin typeface="Arial" panose="020B0604020202020204" pitchFamily="34" charset="0"/>
              </a:rPr>
              <a:t>the</a:t>
            </a:r>
            <a:r>
              <a:rPr lang="de-DE" altLang="de-DE" sz="2000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de-DE" altLang="de-DE" sz="2000" dirty="0" err="1">
                <a:solidFill>
                  <a:schemeClr val="accent2"/>
                </a:solidFill>
                <a:latin typeface="Arial" panose="020B0604020202020204" pitchFamily="34" charset="0"/>
              </a:rPr>
              <a:t>plume</a:t>
            </a:r>
            <a:r>
              <a:rPr lang="de-DE" altLang="de-DE" sz="2000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de-DE" altLang="de-DE" sz="2000" dirty="0" err="1">
                <a:latin typeface="Arial" panose="020B0604020202020204" pitchFamily="34" charset="0"/>
              </a:rPr>
              <a:t>nearly</a:t>
            </a:r>
            <a:r>
              <a:rPr lang="de-DE" altLang="de-DE" sz="2000" dirty="0">
                <a:latin typeface="Arial" panose="020B0604020202020204" pitchFamily="34" charset="0"/>
              </a:rPr>
              <a:t> </a:t>
            </a:r>
            <a:r>
              <a:rPr lang="de-DE" altLang="de-DE" sz="2000" dirty="0" err="1">
                <a:latin typeface="Arial" panose="020B0604020202020204" pitchFamily="34" charset="0"/>
              </a:rPr>
              <a:t>always</a:t>
            </a:r>
            <a:r>
              <a:rPr lang="de-DE" altLang="de-DE" sz="2000" dirty="0">
                <a:latin typeface="Arial" panose="020B0604020202020204" pitchFamily="34" charset="0"/>
              </a:rPr>
              <a:t> </a:t>
            </a:r>
            <a:r>
              <a:rPr lang="de-DE" altLang="de-DE" sz="2000" dirty="0" err="1">
                <a:latin typeface="Arial" panose="020B0604020202020204" pitchFamily="34" charset="0"/>
              </a:rPr>
              <a:t>preferable</a:t>
            </a:r>
            <a:r>
              <a:rPr lang="de-DE" altLang="de-DE" sz="2000" dirty="0">
                <a:latin typeface="Arial" panose="020B0604020202020204" pitchFamily="34" charset="0"/>
              </a:rPr>
              <a:t> </a:t>
            </a:r>
            <a:r>
              <a:rPr lang="de-DE" altLang="de-DE" sz="2000" dirty="0" err="1">
                <a:latin typeface="Arial" panose="020B0604020202020204" pitchFamily="34" charset="0"/>
              </a:rPr>
              <a:t>against</a:t>
            </a:r>
            <a:r>
              <a:rPr lang="de-DE" altLang="de-DE" sz="2000" dirty="0">
                <a:latin typeface="Arial" panose="020B0604020202020204" pitchFamily="34" charset="0"/>
              </a:rPr>
              <a:t> </a:t>
            </a:r>
            <a:r>
              <a:rPr lang="de-DE" altLang="de-DE" sz="2000" dirty="0" err="1">
                <a:latin typeface="Arial" panose="020B0604020202020204" pitchFamily="34" charset="0"/>
              </a:rPr>
              <a:t>sheltering</a:t>
            </a:r>
            <a:r>
              <a:rPr lang="de-DE" altLang="de-DE" sz="2000" dirty="0">
                <a:latin typeface="Arial" panose="020B0604020202020204" pitchFamily="34" charset="0"/>
              </a:rPr>
              <a:t> (</a:t>
            </a:r>
            <a:r>
              <a:rPr lang="de-DE" altLang="de-DE" sz="2000" dirty="0" err="1">
                <a:latin typeface="Arial" panose="020B0604020202020204" pitchFamily="34" charset="0"/>
              </a:rPr>
              <a:t>as</a:t>
            </a:r>
            <a:r>
              <a:rPr lang="de-DE" altLang="de-DE" sz="2000" dirty="0">
                <a:latin typeface="Arial" panose="020B0604020202020204" pitchFamily="34" charset="0"/>
              </a:rPr>
              <a:t> </a:t>
            </a:r>
            <a:r>
              <a:rPr lang="de-DE" altLang="de-DE" sz="2000" dirty="0" err="1">
                <a:latin typeface="Arial" panose="020B0604020202020204" pitchFamily="34" charset="0"/>
              </a:rPr>
              <a:t>stated</a:t>
            </a:r>
            <a:r>
              <a:rPr lang="de-DE" altLang="de-DE" sz="2000" dirty="0">
                <a:latin typeface="Arial" panose="020B0604020202020204" pitchFamily="34" charset="0"/>
              </a:rPr>
              <a:t> </a:t>
            </a:r>
            <a:r>
              <a:rPr lang="de-DE" altLang="de-DE" sz="2000" dirty="0" smtClean="0">
                <a:latin typeface="Arial" panose="020B0604020202020204" pitchFamily="34" charset="0"/>
              </a:rPr>
              <a:t>in IAEA </a:t>
            </a:r>
            <a:r>
              <a:rPr lang="de-DE" altLang="de-DE" sz="2000" dirty="0">
                <a:latin typeface="Arial" panose="020B0604020202020204" pitchFamily="34" charset="0"/>
              </a:rPr>
              <a:t>EPR 2013</a:t>
            </a:r>
            <a:r>
              <a:rPr lang="de-DE" altLang="de-DE" sz="2000" dirty="0" smtClean="0">
                <a:latin typeface="Arial" panose="020B0604020202020204" pitchFamily="34" charset="0"/>
              </a:rPr>
              <a:t>)?</a:t>
            </a:r>
            <a:br>
              <a:rPr lang="de-DE" altLang="de-DE" sz="2000" dirty="0" smtClean="0">
                <a:latin typeface="Arial" panose="020B0604020202020204" pitchFamily="34" charset="0"/>
              </a:rPr>
            </a:br>
            <a:r>
              <a:rPr lang="de-DE" altLang="de-DE" sz="2000" dirty="0" smtClean="0">
                <a:latin typeface="Arial" panose="020B0604020202020204" pitchFamily="34" charset="0"/>
              </a:rPr>
              <a:t/>
            </a:r>
            <a:br>
              <a:rPr lang="de-DE" altLang="de-DE" sz="2000" dirty="0" smtClean="0">
                <a:latin typeface="Arial" panose="020B0604020202020204" pitchFamily="34" charset="0"/>
              </a:rPr>
            </a:br>
            <a:endParaRPr lang="de-DE" altLang="de-DE" sz="2000" dirty="0" smtClean="0">
              <a:latin typeface="Arial" panose="020B0604020202020204" pitchFamily="34" charset="0"/>
            </a:endParaRPr>
          </a:p>
          <a:p>
            <a:r>
              <a:rPr lang="de-DE" altLang="de-DE" sz="2000" dirty="0" err="1" smtClean="0">
                <a:latin typeface="Arial" panose="020B0604020202020204" pitchFamily="34" charset="0"/>
              </a:rPr>
              <a:t>Influence</a:t>
            </a:r>
            <a:r>
              <a:rPr lang="de-DE" altLang="de-DE" sz="2000" dirty="0" smtClean="0">
                <a:latin typeface="Arial" panose="020B0604020202020204" pitchFamily="34" charset="0"/>
              </a:rPr>
              <a:t> </a:t>
            </a:r>
            <a:r>
              <a:rPr lang="de-DE" altLang="de-DE" sz="2000" dirty="0" err="1" smtClean="0">
                <a:latin typeface="Arial" panose="020B0604020202020204" pitchFamily="34" charset="0"/>
              </a:rPr>
              <a:t>of</a:t>
            </a:r>
            <a:r>
              <a:rPr lang="de-DE" altLang="de-DE" sz="2000" dirty="0" smtClean="0">
                <a:latin typeface="Arial" panose="020B0604020202020204" pitchFamily="34" charset="0"/>
              </a:rPr>
              <a:t> </a:t>
            </a:r>
            <a:r>
              <a:rPr lang="de-DE" altLang="de-DE" sz="2000" dirty="0" err="1" smtClean="0">
                <a:solidFill>
                  <a:schemeClr val="accent2"/>
                </a:solidFill>
                <a:latin typeface="Arial" panose="020B0604020202020204" pitchFamily="34" charset="0"/>
              </a:rPr>
              <a:t>uncertainty</a:t>
            </a:r>
            <a:r>
              <a:rPr lang="de-DE" altLang="de-DE" sz="2000" dirty="0" smtClean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de-DE" altLang="de-DE" sz="2000" dirty="0" smtClean="0">
                <a:latin typeface="Arial" panose="020B0604020202020204" pitchFamily="34" charset="0"/>
              </a:rPr>
              <a:t>(wind </a:t>
            </a:r>
            <a:r>
              <a:rPr lang="de-DE" altLang="de-DE" sz="2000" dirty="0" err="1" smtClean="0">
                <a:latin typeface="Arial" panose="020B0604020202020204" pitchFamily="34" charset="0"/>
              </a:rPr>
              <a:t>prediction</a:t>
            </a:r>
            <a:r>
              <a:rPr lang="de-DE" altLang="de-DE" sz="2000" dirty="0" smtClean="0">
                <a:latin typeface="Arial" panose="020B0604020202020204" pitchFamily="34" charset="0"/>
              </a:rPr>
              <a:t>, </a:t>
            </a:r>
            <a:r>
              <a:rPr lang="de-DE" altLang="de-DE" sz="2000" dirty="0" err="1" smtClean="0">
                <a:latin typeface="Arial" panose="020B0604020202020204" pitchFamily="34" charset="0"/>
              </a:rPr>
              <a:t>model</a:t>
            </a:r>
            <a:r>
              <a:rPr lang="de-DE" altLang="de-DE" sz="2000" dirty="0" smtClean="0">
                <a:latin typeface="Arial" panose="020B0604020202020204" pitchFamily="34" charset="0"/>
              </a:rPr>
              <a:t> </a:t>
            </a:r>
            <a:r>
              <a:rPr lang="de-DE" altLang="de-DE" sz="2000" dirty="0" err="1" smtClean="0">
                <a:latin typeface="Arial" panose="020B0604020202020204" pitchFamily="34" charset="0"/>
              </a:rPr>
              <a:t>prognosis</a:t>
            </a:r>
            <a:r>
              <a:rPr lang="de-DE" altLang="de-DE" sz="2000" dirty="0" smtClean="0">
                <a:latin typeface="Arial" panose="020B0604020202020204" pitchFamily="34" charset="0"/>
              </a:rPr>
              <a:t>) on </a:t>
            </a:r>
            <a:r>
              <a:rPr lang="de-DE" altLang="de-DE" sz="2000" dirty="0" err="1" smtClean="0">
                <a:latin typeface="Arial" panose="020B0604020202020204" pitchFamily="34" charset="0"/>
              </a:rPr>
              <a:t>recommendations</a:t>
            </a:r>
            <a:r>
              <a:rPr lang="de-DE" altLang="de-DE" sz="2000" dirty="0" smtClean="0">
                <a:latin typeface="Arial" panose="020B0604020202020204" pitchFamily="34" charset="0"/>
              </a:rPr>
              <a:t> </a:t>
            </a:r>
            <a:r>
              <a:rPr lang="de-DE" altLang="de-DE" sz="2000" dirty="0" err="1" smtClean="0">
                <a:latin typeface="Arial" panose="020B0604020202020204" pitchFamily="34" charset="0"/>
              </a:rPr>
              <a:t>for</a:t>
            </a:r>
            <a:r>
              <a:rPr lang="de-DE" altLang="de-DE" sz="2000" dirty="0" smtClean="0">
                <a:latin typeface="Arial" panose="020B0604020202020204" pitchFamily="34" charset="0"/>
              </a:rPr>
              <a:t> </a:t>
            </a:r>
            <a:r>
              <a:rPr lang="de-DE" altLang="de-DE" sz="2000" dirty="0" err="1" smtClean="0">
                <a:latin typeface="Arial" panose="020B0604020202020204" pitchFamily="34" charset="0"/>
              </a:rPr>
              <a:t>protective</a:t>
            </a:r>
            <a:r>
              <a:rPr lang="de-DE" altLang="de-DE" sz="2000" dirty="0" smtClean="0">
                <a:latin typeface="Arial" panose="020B0604020202020204" pitchFamily="34" charset="0"/>
              </a:rPr>
              <a:t> </a:t>
            </a:r>
            <a:r>
              <a:rPr lang="de-DE" altLang="de-DE" sz="2000" dirty="0" err="1" smtClean="0">
                <a:latin typeface="Arial" panose="020B0604020202020204" pitchFamily="34" charset="0"/>
              </a:rPr>
              <a:t>actions</a:t>
            </a:r>
            <a:endParaRPr lang="de-DE" altLang="de-DE" sz="2000" dirty="0" smtClean="0">
              <a:latin typeface="Arial" panose="020B0604020202020204" pitchFamily="34" charset="0"/>
            </a:endParaRPr>
          </a:p>
          <a:p>
            <a:r>
              <a:rPr lang="de-DE" altLang="de-DE" sz="2000" dirty="0" err="1" smtClean="0">
                <a:latin typeface="Arial" panose="020B0604020202020204" pitchFamily="34" charset="0"/>
              </a:rPr>
              <a:t>Presentation</a:t>
            </a:r>
            <a:r>
              <a:rPr lang="de-DE" altLang="de-DE" sz="2000" dirty="0" smtClean="0">
                <a:latin typeface="Arial" panose="020B0604020202020204" pitchFamily="34" charset="0"/>
              </a:rPr>
              <a:t> </a:t>
            </a:r>
            <a:r>
              <a:rPr lang="de-DE" altLang="de-DE" sz="2000" dirty="0" err="1" smtClean="0">
                <a:latin typeface="Arial" panose="020B0604020202020204" pitchFamily="34" charset="0"/>
              </a:rPr>
              <a:t>of</a:t>
            </a:r>
            <a:r>
              <a:rPr lang="de-DE" altLang="de-DE" sz="2000" dirty="0" smtClean="0">
                <a:latin typeface="Arial" panose="020B0604020202020204" pitchFamily="34" charset="0"/>
              </a:rPr>
              <a:t> </a:t>
            </a:r>
            <a:r>
              <a:rPr lang="de-DE" altLang="de-DE" sz="2000" dirty="0" err="1" smtClean="0">
                <a:latin typeface="Arial" panose="020B0604020202020204" pitchFamily="34" charset="0"/>
              </a:rPr>
              <a:t>uncertainties</a:t>
            </a:r>
            <a:r>
              <a:rPr lang="de-DE" altLang="de-DE" sz="2000" dirty="0" smtClean="0">
                <a:latin typeface="Arial" panose="020B0604020202020204" pitchFamily="34" charset="0"/>
              </a:rPr>
              <a:t> </a:t>
            </a:r>
            <a:r>
              <a:rPr lang="de-DE" altLang="de-DE" sz="2000" dirty="0" err="1" smtClean="0">
                <a:latin typeface="Arial" panose="020B0604020202020204" pitchFamily="34" charset="0"/>
              </a:rPr>
              <a:t>to</a:t>
            </a:r>
            <a:r>
              <a:rPr lang="de-DE" altLang="de-DE" sz="2000" dirty="0" smtClean="0">
                <a:latin typeface="Arial" panose="020B0604020202020204" pitchFamily="34" charset="0"/>
              </a:rPr>
              <a:t> </a:t>
            </a:r>
            <a:r>
              <a:rPr lang="de-DE" altLang="de-DE" sz="2000" dirty="0" err="1" smtClean="0">
                <a:latin typeface="Arial" panose="020B0604020202020204" pitchFamily="34" charset="0"/>
              </a:rPr>
              <a:t>decision</a:t>
            </a:r>
            <a:r>
              <a:rPr lang="de-DE" altLang="de-DE" sz="2000" dirty="0" smtClean="0">
                <a:latin typeface="Arial" panose="020B0604020202020204" pitchFamily="34" charset="0"/>
              </a:rPr>
              <a:t> </a:t>
            </a:r>
            <a:r>
              <a:rPr lang="de-DE" altLang="de-DE" sz="2000" dirty="0" err="1" smtClean="0">
                <a:latin typeface="Arial" panose="020B0604020202020204" pitchFamily="34" charset="0"/>
              </a:rPr>
              <a:t>makers</a:t>
            </a:r>
            <a:endParaRPr lang="de-DE" altLang="de-DE" sz="2000" dirty="0" smtClean="0">
              <a:latin typeface="Arial" panose="020B0604020202020204" pitchFamily="34" charset="0"/>
            </a:endParaRPr>
          </a:p>
          <a:p>
            <a:r>
              <a:rPr lang="de-DE" altLang="de-DE" sz="2000" dirty="0" err="1" smtClean="0">
                <a:latin typeface="Arial" panose="020B0604020202020204" pitchFamily="34" charset="0"/>
              </a:rPr>
              <a:t>Influence</a:t>
            </a:r>
            <a:r>
              <a:rPr lang="de-DE" altLang="de-DE" sz="2000" dirty="0" smtClean="0">
                <a:latin typeface="Arial" panose="020B0604020202020204" pitchFamily="34" charset="0"/>
              </a:rPr>
              <a:t> </a:t>
            </a:r>
            <a:r>
              <a:rPr lang="de-DE" altLang="de-DE" sz="2000" dirty="0" err="1" smtClean="0">
                <a:latin typeface="Arial" panose="020B0604020202020204" pitchFamily="34" charset="0"/>
              </a:rPr>
              <a:t>of</a:t>
            </a:r>
            <a:r>
              <a:rPr lang="de-DE" altLang="de-DE" sz="2000" dirty="0" smtClean="0">
                <a:latin typeface="Arial" panose="020B0604020202020204" pitchFamily="34" charset="0"/>
              </a:rPr>
              <a:t> </a:t>
            </a:r>
            <a:r>
              <a:rPr lang="de-DE" altLang="de-DE" sz="2000" dirty="0" err="1" smtClean="0">
                <a:latin typeface="Arial" panose="020B0604020202020204" pitchFamily="34" charset="0"/>
              </a:rPr>
              <a:t>uncertainties</a:t>
            </a:r>
            <a:r>
              <a:rPr lang="de-DE" altLang="de-DE" sz="2000" dirty="0" smtClean="0">
                <a:latin typeface="Arial" panose="020B0604020202020204" pitchFamily="34" charset="0"/>
              </a:rPr>
              <a:t> on </a:t>
            </a:r>
            <a:r>
              <a:rPr lang="de-DE" altLang="de-DE" sz="2000" dirty="0" err="1" smtClean="0">
                <a:latin typeface="Arial" panose="020B0604020202020204" pitchFamily="34" charset="0"/>
              </a:rPr>
              <a:t>decisions</a:t>
            </a:r>
            <a:r>
              <a:rPr lang="de-DE" altLang="de-DE" sz="2000" dirty="0" smtClean="0">
                <a:latin typeface="Arial" panose="020B0604020202020204" pitchFamily="34" charset="0"/>
              </a:rPr>
              <a:t> </a:t>
            </a:r>
            <a:r>
              <a:rPr lang="de-DE" altLang="de-DE" sz="2000" dirty="0" err="1" smtClean="0">
                <a:latin typeface="Arial" panose="020B0604020202020204" pitchFamily="34" charset="0"/>
              </a:rPr>
              <a:t>taken</a:t>
            </a:r>
            <a:endParaRPr lang="de-DE" altLang="de-DE" sz="2000" dirty="0" smtClean="0">
              <a:latin typeface="Arial" panose="020B0604020202020204" pitchFamily="34" charset="0"/>
            </a:endParaRPr>
          </a:p>
          <a:p>
            <a:endParaRPr lang="de-DE" altLang="de-DE" sz="2000" dirty="0"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en-GB" altLang="nl-NL" sz="2000" dirty="0" smtClean="0"/>
          </a:p>
        </p:txBody>
      </p:sp>
    </p:spTree>
    <p:extLst>
      <p:ext uri="{BB962C8B-B14F-4D97-AF65-F5344CB8AC3E}">
        <p14:creationId xmlns:p14="http://schemas.microsoft.com/office/powerpoint/2010/main" val="308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NERIS-TP</Template>
  <TotalTime>0</TotalTime>
  <Words>276</Words>
  <Application>Microsoft Office PowerPoint</Application>
  <PresentationFormat>Benutzerdefiniert</PresentationFormat>
  <Paragraphs>34</Paragraphs>
  <Slides>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8" baseType="lpstr">
      <vt:lpstr>Arial</vt:lpstr>
      <vt:lpstr>Symbol</vt:lpstr>
      <vt:lpstr>Times New Roman</vt:lpstr>
      <vt:lpstr>Standarddesign</vt:lpstr>
      <vt:lpstr>PowerPoint-Präsentation</vt:lpstr>
      <vt:lpstr>WP1: Feedback</vt:lpstr>
      <vt:lpstr>WP1: Feedback</vt:lpstr>
      <vt:lpstr>Ideas for future work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NERIS-TP</dc:title>
  <dc:creator>Tim Mueller</dc:creator>
  <cp:lastModifiedBy>Florian Gering</cp:lastModifiedBy>
  <cp:revision>120</cp:revision>
  <cp:lastPrinted>1601-01-01T00:00:00Z</cp:lastPrinted>
  <dcterms:created xsi:type="dcterms:W3CDTF">2011-02-09T16:02:23Z</dcterms:created>
  <dcterms:modified xsi:type="dcterms:W3CDTF">2016-01-22T07:44:51Z</dcterms:modified>
</cp:coreProperties>
</file>