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0" r:id="rId1"/>
  </p:sldMasterIdLst>
  <p:notesMasterIdLst>
    <p:notesMasterId r:id="rId15"/>
  </p:notesMasterIdLst>
  <p:handoutMasterIdLst>
    <p:handoutMasterId r:id="rId16"/>
  </p:handoutMasterIdLst>
  <p:sldIdLst>
    <p:sldId id="326" r:id="rId2"/>
    <p:sldId id="327" r:id="rId3"/>
    <p:sldId id="330" r:id="rId4"/>
    <p:sldId id="331" r:id="rId5"/>
    <p:sldId id="334" r:id="rId6"/>
    <p:sldId id="332" r:id="rId7"/>
    <p:sldId id="333" r:id="rId8"/>
    <p:sldId id="335" r:id="rId9"/>
    <p:sldId id="336" r:id="rId10"/>
    <p:sldId id="337" r:id="rId11"/>
    <p:sldId id="339" r:id="rId12"/>
    <p:sldId id="341" r:id="rId13"/>
    <p:sldId id="329" r:id="rId14"/>
  </p:sldIdLst>
  <p:sldSz cx="9144000" cy="6858000" type="screen4x3"/>
  <p:notesSz cx="9926638" cy="679767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7DC3"/>
    <a:srgbClr val="5C81CE"/>
    <a:srgbClr val="FFFFFF"/>
    <a:srgbClr val="9578F2"/>
    <a:srgbClr val="00FFCC"/>
    <a:srgbClr val="F9FDDB"/>
    <a:srgbClr val="CCFF99"/>
    <a:srgbClr val="FFCC0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49" autoAdjust="0"/>
    <p:restoredTop sz="93165" autoAdjust="0"/>
  </p:normalViewPr>
  <p:slideViewPr>
    <p:cSldViewPr snapToGrid="0">
      <p:cViewPr>
        <p:scale>
          <a:sx n="116" d="100"/>
          <a:sy n="116" d="100"/>
        </p:scale>
        <p:origin x="-1456" y="216"/>
      </p:cViewPr>
      <p:guideLst>
        <p:guide orient="horz" pos="2160"/>
        <p:guide pos="2880"/>
      </p:guideLst>
    </p:cSldViewPr>
  </p:slideViewPr>
  <p:notesTextViewPr>
    <p:cViewPr>
      <p:scale>
        <a:sx n="100" d="100"/>
        <a:sy n="100" d="100"/>
      </p:scale>
      <p:origin x="0" y="0"/>
    </p:cViewPr>
  </p:notesTextViewPr>
  <p:notesViewPr>
    <p:cSldViewPr snapToGrid="0">
      <p:cViewPr varScale="1">
        <p:scale>
          <a:sx n="115" d="100"/>
          <a:sy n="115" d="100"/>
        </p:scale>
        <p:origin x="-1458" y="-96"/>
      </p:cViewPr>
      <p:guideLst>
        <p:guide orient="horz" pos="2141"/>
        <p:guide pos="312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handoutMaster" Target="handoutMasters/handout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273050" y="6465888"/>
            <a:ext cx="184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95" tIns="45747" rIns="91495" bIns="45747">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smtClean="0">
              <a:latin typeface="Arial" charset="0"/>
            </a:endParaRPr>
          </a:p>
        </p:txBody>
      </p:sp>
      <p:sp>
        <p:nvSpPr>
          <p:cNvPr id="3083" name="Text Box 11"/>
          <p:cNvSpPr txBox="1">
            <a:spLocks noChangeArrowheads="1"/>
          </p:cNvSpPr>
          <p:nvPr/>
        </p:nvSpPr>
        <p:spPr bwMode="auto">
          <a:xfrm>
            <a:off x="0" y="6378575"/>
            <a:ext cx="99266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95" tIns="45747" rIns="91495" bIns="45747">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800" dirty="0" smtClean="0">
                <a:solidFill>
                  <a:srgbClr val="000000"/>
                </a:solidFill>
                <a:latin typeface="Arial" charset="0"/>
                <a:ea typeface="Times New Roman" pitchFamily="18" charset="0"/>
                <a:cs typeface="Arial" charset="0"/>
              </a:rPr>
              <a:t>Copyright © 2014 - SCK•CEN - </a:t>
            </a:r>
            <a:r>
              <a:rPr lang="en-US" sz="800" dirty="0">
                <a:solidFill>
                  <a:srgbClr val="000000"/>
                </a:solidFill>
                <a:latin typeface="Arial" charset="0"/>
                <a:ea typeface="Times New Roman" pitchFamily="18" charset="0"/>
                <a:cs typeface="Arial" charset="0"/>
              </a:rPr>
              <a:t>This presentation contains preliminary data for dedicated use ONLY and may not be cited without the explicit permission of the author.</a:t>
            </a:r>
            <a:r>
              <a:rPr lang="nl-NL" sz="800" dirty="0" smtClean="0">
                <a:solidFill>
                  <a:srgbClr val="000000"/>
                </a:solidFill>
                <a:latin typeface="Arial" charset="0"/>
                <a:ea typeface="Times New Roman" pitchFamily="18" charset="0"/>
                <a:cs typeface="Arial" charset="0"/>
              </a:rPr>
              <a:t> </a:t>
            </a:r>
            <a:endParaRPr lang="en-US" sz="800" dirty="0" smtClean="0">
              <a:solidFill>
                <a:srgbClr val="000000"/>
              </a:solidFill>
              <a:latin typeface="Arial" charset="0"/>
              <a:ea typeface="Times New Roman" pitchFamily="18" charset="0"/>
              <a:cs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1327150" y="3249613"/>
            <a:ext cx="727075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26" tIns="45157" rIns="91926" bIns="45157" numCol="1" anchor="t" anchorCtr="0" compatLnSpc="1">
            <a:prstTxWarp prst="textNoShape">
              <a:avLst/>
            </a:prstTxWarp>
            <a:spAutoFit/>
          </a:bodyPr>
          <a:lstStyle/>
          <a:p>
            <a:pPr lvl="0"/>
            <a:endParaRPr lang="en-GB" noProof="0" smtClean="0"/>
          </a:p>
        </p:txBody>
      </p:sp>
      <p:sp>
        <p:nvSpPr>
          <p:cNvPr id="16387" name="Rectangle 3"/>
          <p:cNvSpPr>
            <a:spLocks noGrp="1" noRot="1" noChangeAspect="1" noChangeArrowheads="1" noTextEdit="1"/>
          </p:cNvSpPr>
          <p:nvPr>
            <p:ph type="sldImg" idx="2"/>
          </p:nvPr>
        </p:nvSpPr>
        <p:spPr bwMode="auto">
          <a:xfrm>
            <a:off x="3275013" y="517525"/>
            <a:ext cx="3378200" cy="25336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8" name="Text Box 10"/>
          <p:cNvSpPr txBox="1">
            <a:spLocks noChangeArrowheads="1"/>
          </p:cNvSpPr>
          <p:nvPr/>
        </p:nvSpPr>
        <p:spPr bwMode="auto">
          <a:xfrm>
            <a:off x="0" y="6477000"/>
            <a:ext cx="99266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95" tIns="45747" rIns="91495" bIns="45747">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800" dirty="0" smtClean="0">
                <a:solidFill>
                  <a:srgbClr val="000000"/>
                </a:solidFill>
                <a:latin typeface="Arial" charset="0"/>
                <a:ea typeface="Times New Roman" pitchFamily="18" charset="0"/>
                <a:cs typeface="Arial" charset="0"/>
              </a:rPr>
              <a:t>Copyright © 2014 - SCK•CEN - </a:t>
            </a:r>
            <a:r>
              <a:rPr lang="en-US" sz="800" dirty="0" smtClean="0">
                <a:solidFill>
                  <a:srgbClr val="000000"/>
                </a:solidFill>
                <a:latin typeface="Arial" charset="0"/>
                <a:ea typeface="Times New Roman" pitchFamily="18" charset="0"/>
                <a:cs typeface="Arial" charset="0"/>
              </a:rPr>
              <a:t>This presentation contains preliminary data for dedicated use ONLY and may not be cited without the explicit permission of the author.</a:t>
            </a:r>
            <a:r>
              <a:rPr lang="nl-NL" sz="800" dirty="0" smtClean="0">
                <a:solidFill>
                  <a:srgbClr val="000000"/>
                </a:solidFill>
                <a:latin typeface="Arial" charset="0"/>
                <a:ea typeface="Times New Roman" pitchFamily="18" charset="0"/>
                <a:cs typeface="Arial" charset="0"/>
              </a:rPr>
              <a:t> </a:t>
            </a:r>
            <a:endParaRPr lang="en-US" sz="800" dirty="0" smtClean="0">
              <a:solidFill>
                <a:srgbClr val="000000"/>
              </a:solidFill>
              <a:latin typeface="Arial" charset="0"/>
              <a:ea typeface="Times New Roman" pitchFamily="18" charset="0"/>
              <a:cs typeface="Arial" charset="0"/>
            </a:endParaRP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762000" rtl="0" eaLnBrk="0" fontAlgn="base" hangingPunct="0">
      <a:spcBef>
        <a:spcPct val="30000"/>
      </a:spcBef>
      <a:spcAft>
        <a:spcPct val="0"/>
      </a:spcAft>
      <a:defRPr sz="1100" kern="1200">
        <a:solidFill>
          <a:schemeClr val="tx1"/>
        </a:solidFill>
        <a:latin typeface="Arial" charset="0"/>
        <a:ea typeface="+mn-ea"/>
        <a:cs typeface="+mn-cs"/>
      </a:defRPr>
    </a:lvl1pPr>
    <a:lvl2pPr marL="742950" indent="-28575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Tree>
    <p:extLst>
      <p:ext uri="{BB962C8B-B14F-4D97-AF65-F5344CB8AC3E}">
        <p14:creationId xmlns:p14="http://schemas.microsoft.com/office/powerpoint/2010/main" val="765425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Tree>
    <p:extLst>
      <p:ext uri="{BB962C8B-B14F-4D97-AF65-F5344CB8AC3E}">
        <p14:creationId xmlns:p14="http://schemas.microsoft.com/office/powerpoint/2010/main" val="2417232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3131" y="2130425"/>
            <a:ext cx="8562643" cy="1470025"/>
          </a:xfrm>
        </p:spPr>
        <p:txBody>
          <a:bodyPr/>
          <a:lstStyle>
            <a:lvl1pPr algn="ctr">
              <a:defRPr sz="4800"/>
            </a:lvl1pPr>
          </a:lstStyle>
          <a:p>
            <a:r>
              <a:rPr lang="en-US" smtClean="0"/>
              <a:t>Click to edit Master title style</a:t>
            </a:r>
            <a:endParaRPr lang="nl-BE" dirty="0"/>
          </a:p>
        </p:txBody>
      </p:sp>
      <p:sp>
        <p:nvSpPr>
          <p:cNvPr id="3" name="Subtitle 2"/>
          <p:cNvSpPr>
            <a:spLocks noGrp="1"/>
          </p:cNvSpPr>
          <p:nvPr>
            <p:ph type="subTitle" idx="1"/>
          </p:nvPr>
        </p:nvSpPr>
        <p:spPr>
          <a:xfrm>
            <a:off x="261257" y="3886200"/>
            <a:ext cx="8584792" cy="1752600"/>
          </a:xfrm>
        </p:spPr>
        <p:txBody>
          <a:bodyPr/>
          <a:lstStyle>
            <a:lvl1pPr marL="0" indent="0" algn="ctr">
              <a:buNone/>
              <a:defRPr sz="2400">
                <a:solidFill>
                  <a:schemeClr val="tx2">
                    <a:lumMod val="75000"/>
                    <a:lumOff val="25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nl-BE" dirty="0"/>
          </a:p>
        </p:txBody>
      </p:sp>
      <p:sp>
        <p:nvSpPr>
          <p:cNvPr id="5" name="Date Placeholder 1"/>
          <p:cNvSpPr>
            <a:spLocks noGrp="1"/>
          </p:cNvSpPr>
          <p:nvPr>
            <p:ph type="dt" sz="half" idx="2"/>
          </p:nvPr>
        </p:nvSpPr>
        <p:spPr>
          <a:xfrm>
            <a:off x="7834078" y="24992"/>
            <a:ext cx="1235055" cy="258854"/>
          </a:xfrm>
          <a:prstGeom prst="rect">
            <a:avLst/>
          </a:prstGeom>
        </p:spPr>
        <p:txBody>
          <a:bodyPr/>
          <a:lstStyle>
            <a:lvl1pPr algn="r">
              <a:defRPr sz="1000">
                <a:solidFill>
                  <a:schemeClr val="bg2">
                    <a:lumMod val="50000"/>
                  </a:schemeClr>
                </a:solidFill>
                <a:latin typeface="Segoe UI" pitchFamily="34" charset="0"/>
                <a:ea typeface="Segoe UI" pitchFamily="34" charset="0"/>
                <a:cs typeface="Segoe UI" pitchFamily="34" charset="0"/>
              </a:defRPr>
            </a:lvl1pPr>
          </a:lstStyle>
          <a:p>
            <a:pPr>
              <a:defRPr/>
            </a:pPr>
            <a:fld id="{1B492441-0EAF-483D-8500-C54EB8F6570A}" type="datetime1">
              <a:rPr lang="nl-BE" smtClean="0"/>
              <a:pPr>
                <a:defRPr/>
              </a:pPr>
              <a:t>22/01/16</a:t>
            </a:fld>
            <a:endParaRPr lang="nl-BE" dirty="0"/>
          </a:p>
        </p:txBody>
      </p:sp>
      <p:sp>
        <p:nvSpPr>
          <p:cNvPr id="9" name="Rectangle 16"/>
          <p:cNvSpPr txBox="1">
            <a:spLocks noChangeArrowheads="1"/>
          </p:cNvSpPr>
          <p:nvPr userDrawn="1"/>
        </p:nvSpPr>
        <p:spPr>
          <a:xfrm>
            <a:off x="3803648" y="6456308"/>
            <a:ext cx="1543792" cy="325148"/>
          </a:xfrm>
          <a:prstGeom prst="rect">
            <a:avLst/>
          </a:prstGeom>
        </p:spPr>
        <p:txBody>
          <a:bodyPr/>
          <a:lstStyle>
            <a:defPPr>
              <a:defRPr lang="en-US"/>
            </a:defPPr>
            <a:lvl1pPr algn="ctr" rtl="0" eaLnBrk="0" fontAlgn="base" hangingPunct="0">
              <a:spcBef>
                <a:spcPct val="0"/>
              </a:spcBef>
              <a:spcAft>
                <a:spcPct val="0"/>
              </a:spcAft>
              <a:defRPr sz="1400" kern="1200">
                <a:solidFill>
                  <a:schemeClr val="bg2">
                    <a:lumMod val="50000"/>
                  </a:schemeClr>
                </a:solidFill>
                <a:latin typeface="Segoe UI" pitchFamily="34" charset="0"/>
                <a:ea typeface="Segoe UI" pitchFamily="34" charset="0"/>
                <a:cs typeface="Segoe UI" pitchFamily="34" charset="0"/>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a:lstStyle>
          <a:p>
            <a:pPr>
              <a:defRPr/>
            </a:pPr>
            <a:fld id="{C795D34B-0000-4401-9708-96760D6E4A55}" type="slidenum">
              <a:rPr lang="en-GB" smtClean="0"/>
              <a:pPr>
                <a:defRPr/>
              </a:pPr>
              <a:t>‹#›</a:t>
            </a:fld>
            <a:endParaRPr lang="en-GB" dirty="0"/>
          </a:p>
        </p:txBody>
      </p:sp>
    </p:spTree>
    <p:extLst>
      <p:ext uri="{BB962C8B-B14F-4D97-AF65-F5344CB8AC3E}">
        <p14:creationId xmlns:p14="http://schemas.microsoft.com/office/powerpoint/2010/main" val="279386894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9542" y="467833"/>
            <a:ext cx="8579821" cy="500801"/>
          </a:xfrm>
        </p:spPr>
        <p:txBody>
          <a:bodyPr/>
          <a:lstStyle/>
          <a:p>
            <a:r>
              <a:rPr lang="en-US" smtClean="0"/>
              <a:t>Click to edit Master title style</a:t>
            </a:r>
            <a:endParaRPr lang="nl-BE" dirty="0"/>
          </a:p>
        </p:txBody>
      </p:sp>
      <p:sp>
        <p:nvSpPr>
          <p:cNvPr id="3" name="Content Placeholder 2"/>
          <p:cNvSpPr>
            <a:spLocks noGrp="1"/>
          </p:cNvSpPr>
          <p:nvPr>
            <p:ph idx="1"/>
          </p:nvPr>
        </p:nvSpPr>
        <p:spPr>
          <a:xfrm>
            <a:off x="265815" y="1148317"/>
            <a:ext cx="8573386" cy="5092126"/>
          </a:xfrm>
        </p:spPr>
        <p:txBody>
          <a:bodyPr/>
          <a:lstStyle>
            <a:lvl1pPr>
              <a:defRPr>
                <a:latin typeface="Segoe UI" pitchFamily="34" charset="0"/>
                <a:ea typeface="Segoe UI" pitchFamily="34" charset="0"/>
                <a:cs typeface="Segoe UI" pitchFamily="34" charset="0"/>
              </a:defRPr>
            </a:lvl1pPr>
            <a:lvl2pPr>
              <a:defRPr>
                <a:latin typeface="Segoe UI" pitchFamily="34" charset="0"/>
                <a:ea typeface="Segoe UI" pitchFamily="34" charset="0"/>
                <a:cs typeface="Segoe UI" pitchFamily="34" charset="0"/>
              </a:defRPr>
            </a:lvl2pPr>
            <a:lvl3pPr>
              <a:defRPr>
                <a:latin typeface="Segoe UI" pitchFamily="34" charset="0"/>
                <a:ea typeface="Segoe UI" pitchFamily="34" charset="0"/>
                <a:cs typeface="Segoe UI" pitchFamily="34" charset="0"/>
              </a:defRPr>
            </a:lvl3pPr>
            <a:lvl4pPr>
              <a:defRPr sz="1600">
                <a:latin typeface="Segoe UI" pitchFamily="34" charset="0"/>
                <a:ea typeface="Segoe UI" pitchFamily="34" charset="0"/>
                <a:cs typeface="Segoe UI" pitchFamily="34" charset="0"/>
              </a:defRPr>
            </a:lvl4pPr>
            <a:lvl5pPr>
              <a:defRPr sz="1400">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dirty="0"/>
          </a:p>
        </p:txBody>
      </p:sp>
      <p:sp>
        <p:nvSpPr>
          <p:cNvPr id="5" name="Date Placeholder 1"/>
          <p:cNvSpPr>
            <a:spLocks noGrp="1"/>
          </p:cNvSpPr>
          <p:nvPr>
            <p:ph type="dt" sz="half" idx="2"/>
          </p:nvPr>
        </p:nvSpPr>
        <p:spPr>
          <a:xfrm>
            <a:off x="7834078" y="24992"/>
            <a:ext cx="1235055" cy="258854"/>
          </a:xfrm>
          <a:prstGeom prst="rect">
            <a:avLst/>
          </a:prstGeom>
        </p:spPr>
        <p:txBody>
          <a:bodyPr/>
          <a:lstStyle>
            <a:lvl1pPr algn="r">
              <a:defRPr sz="1000">
                <a:solidFill>
                  <a:schemeClr val="bg2">
                    <a:lumMod val="50000"/>
                  </a:schemeClr>
                </a:solidFill>
                <a:latin typeface="Segoe UI" pitchFamily="34" charset="0"/>
                <a:ea typeface="Segoe UI" pitchFamily="34" charset="0"/>
                <a:cs typeface="Segoe UI" pitchFamily="34" charset="0"/>
              </a:defRPr>
            </a:lvl1pPr>
          </a:lstStyle>
          <a:p>
            <a:pPr>
              <a:defRPr/>
            </a:pPr>
            <a:fld id="{1B492441-0EAF-483D-8500-C54EB8F6570A}" type="datetime1">
              <a:rPr lang="nl-BE" smtClean="0"/>
              <a:pPr>
                <a:defRPr/>
              </a:pPr>
              <a:t>22/01/16</a:t>
            </a:fld>
            <a:endParaRPr lang="nl-BE" dirty="0"/>
          </a:p>
        </p:txBody>
      </p:sp>
      <p:sp>
        <p:nvSpPr>
          <p:cNvPr id="6" name="Rectangle 16"/>
          <p:cNvSpPr>
            <a:spLocks noGrp="1" noChangeArrowheads="1"/>
          </p:cNvSpPr>
          <p:nvPr>
            <p:ph type="sldNum" sz="quarter" idx="4"/>
          </p:nvPr>
        </p:nvSpPr>
        <p:spPr>
          <a:xfrm>
            <a:off x="3800104" y="6455849"/>
            <a:ext cx="1543792" cy="325148"/>
          </a:xfrm>
          <a:prstGeom prst="rect">
            <a:avLst/>
          </a:prstGeom>
        </p:spPr>
        <p:txBody>
          <a:bodyPr/>
          <a:lstStyle>
            <a:lvl1pPr algn="ctr">
              <a:defRPr>
                <a:solidFill>
                  <a:schemeClr val="bg2">
                    <a:lumMod val="50000"/>
                  </a:schemeClr>
                </a:solidFill>
                <a:latin typeface="Segoe UI" pitchFamily="34" charset="0"/>
                <a:ea typeface="Segoe UI" pitchFamily="34" charset="0"/>
                <a:cs typeface="Segoe UI" pitchFamily="34" charset="0"/>
              </a:defRPr>
            </a:lvl1pPr>
          </a:lstStyle>
          <a:p>
            <a:pPr>
              <a:defRPr/>
            </a:pPr>
            <a:fld id="{C795D34B-0000-4401-9708-96760D6E4A55}" type="slidenum">
              <a:rPr lang="en-GB" smtClean="0"/>
              <a:pPr>
                <a:defRPr/>
              </a:pPr>
              <a:t>‹#›</a:t>
            </a:fld>
            <a:endParaRPr lang="en-GB" dirty="0"/>
          </a:p>
        </p:txBody>
      </p:sp>
      <p:cxnSp>
        <p:nvCxnSpPr>
          <p:cNvPr id="7" name="Straight Connector 6"/>
          <p:cNvCxnSpPr/>
          <p:nvPr userDrawn="1"/>
        </p:nvCxnSpPr>
        <p:spPr bwMode="auto">
          <a:xfrm flipH="1">
            <a:off x="391886" y="1054833"/>
            <a:ext cx="8395854" cy="0"/>
          </a:xfrm>
          <a:prstGeom prst="line">
            <a:avLst/>
          </a:prstGeom>
          <a:solidFill>
            <a:schemeClr val="accent1"/>
          </a:solidFill>
          <a:ln w="12700" cap="flat" cmpd="sng" algn="ctr">
            <a:solidFill>
              <a:srgbClr val="007DC3"/>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09180364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Date Placeholder 1"/>
          <p:cNvSpPr>
            <a:spLocks noGrp="1"/>
          </p:cNvSpPr>
          <p:nvPr>
            <p:ph type="dt" sz="half" idx="2"/>
          </p:nvPr>
        </p:nvSpPr>
        <p:spPr>
          <a:xfrm>
            <a:off x="7834078" y="24992"/>
            <a:ext cx="1235055" cy="258854"/>
          </a:xfrm>
          <a:prstGeom prst="rect">
            <a:avLst/>
          </a:prstGeom>
        </p:spPr>
        <p:txBody>
          <a:bodyPr/>
          <a:lstStyle>
            <a:lvl1pPr algn="r">
              <a:defRPr sz="1000">
                <a:solidFill>
                  <a:schemeClr val="bg2">
                    <a:lumMod val="50000"/>
                  </a:schemeClr>
                </a:solidFill>
                <a:latin typeface="Segoe UI" pitchFamily="34" charset="0"/>
                <a:ea typeface="Segoe UI" pitchFamily="34" charset="0"/>
                <a:cs typeface="Segoe UI" pitchFamily="34" charset="0"/>
              </a:defRPr>
            </a:lvl1pPr>
          </a:lstStyle>
          <a:p>
            <a:pPr>
              <a:defRPr/>
            </a:pPr>
            <a:fld id="{1B492441-0EAF-483D-8500-C54EB8F6570A}" type="datetime1">
              <a:rPr lang="nl-BE" smtClean="0"/>
              <a:pPr>
                <a:defRPr/>
              </a:pPr>
              <a:t>22/01/16</a:t>
            </a:fld>
            <a:endParaRPr lang="nl-BE" dirty="0"/>
          </a:p>
        </p:txBody>
      </p:sp>
      <p:sp>
        <p:nvSpPr>
          <p:cNvPr id="3" name="Rectangle 16"/>
          <p:cNvSpPr>
            <a:spLocks noGrp="1" noChangeArrowheads="1"/>
          </p:cNvSpPr>
          <p:nvPr>
            <p:ph type="sldNum" sz="quarter" idx="4"/>
          </p:nvPr>
        </p:nvSpPr>
        <p:spPr>
          <a:xfrm>
            <a:off x="3800104" y="6455849"/>
            <a:ext cx="1543792" cy="325148"/>
          </a:xfrm>
          <a:prstGeom prst="rect">
            <a:avLst/>
          </a:prstGeom>
        </p:spPr>
        <p:txBody>
          <a:bodyPr/>
          <a:lstStyle>
            <a:lvl1pPr algn="ctr">
              <a:defRPr>
                <a:solidFill>
                  <a:schemeClr val="bg2">
                    <a:lumMod val="50000"/>
                  </a:schemeClr>
                </a:solidFill>
                <a:latin typeface="Segoe UI" pitchFamily="34" charset="0"/>
                <a:ea typeface="Segoe UI" pitchFamily="34" charset="0"/>
                <a:cs typeface="Segoe UI" pitchFamily="34" charset="0"/>
              </a:defRPr>
            </a:lvl1pPr>
          </a:lstStyle>
          <a:p>
            <a:pPr>
              <a:defRPr/>
            </a:pPr>
            <a:fld id="{C795D34B-0000-4401-9708-96760D6E4A55}" type="slidenum">
              <a:rPr lang="en-GB" smtClean="0"/>
              <a:pPr>
                <a:defRPr/>
              </a:pPr>
              <a:t>‹#›</a:t>
            </a:fld>
            <a:endParaRPr lang="en-GB" dirty="0"/>
          </a:p>
        </p:txBody>
      </p:sp>
    </p:spTree>
    <p:extLst>
      <p:ext uri="{BB962C8B-B14F-4D97-AF65-F5344CB8AC3E}">
        <p14:creationId xmlns:p14="http://schemas.microsoft.com/office/powerpoint/2010/main" val="425293924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7" name="Picture 3" descr="O:\DOKUMENT\Diensten\COM\MPR\mpr\Corporate_design\SCKCEN\60jaar SCK•CEN\huisstijl\elements\balk60yond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436425"/>
            <a:ext cx="9144000" cy="457200"/>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2"/>
          <p:cNvSpPr>
            <a:spLocks noGrp="1" noChangeArrowheads="1"/>
          </p:cNvSpPr>
          <p:nvPr>
            <p:ph type="title"/>
          </p:nvPr>
        </p:nvSpPr>
        <p:spPr bwMode="auto">
          <a:xfrm>
            <a:off x="288406" y="541338"/>
            <a:ext cx="8580957"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7152" tIns="37152" rIns="37152" bIns="37152" numCol="1" anchor="b" anchorCtr="0" compatLnSpc="1">
            <a:prstTxWarp prst="textNoShape">
              <a:avLst/>
            </a:prstTxWarp>
          </a:bodyPr>
          <a:lstStyle/>
          <a:p>
            <a:pPr lvl="0"/>
            <a:r>
              <a:rPr lang="en-US" smtClean="0"/>
              <a:t>Click to edit Master title style</a:t>
            </a:r>
            <a:endParaRPr lang="en-US" dirty="0" smtClean="0"/>
          </a:p>
        </p:txBody>
      </p:sp>
      <p:sp>
        <p:nvSpPr>
          <p:cNvPr id="1027" name="Rectangle 3"/>
          <p:cNvSpPr>
            <a:spLocks noGrp="1" noChangeArrowheads="1"/>
          </p:cNvSpPr>
          <p:nvPr>
            <p:ph type="body" idx="1"/>
          </p:nvPr>
        </p:nvSpPr>
        <p:spPr bwMode="auto">
          <a:xfrm>
            <a:off x="276446" y="1443841"/>
            <a:ext cx="8562753" cy="478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3219" tIns="41610" rIns="83219" bIns="4161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0"/>
            <a:endParaRPr lang="en-US" dirty="0" smtClean="0"/>
          </a:p>
        </p:txBody>
      </p:sp>
      <p:pic>
        <p:nvPicPr>
          <p:cNvPr id="6" name="Picture 2" descr="O:\DOKUMENT\Diensten\COM\MPR\mpr\Corporate_design\SCKCEN\60jaar SCK•CEN\huisstijl\elements\balk_60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
            <a:ext cx="9144000" cy="258855"/>
          </a:xfrm>
          <a:prstGeom prst="rect">
            <a:avLst/>
          </a:prstGeom>
          <a:noFill/>
          <a:extLst>
            <a:ext uri="{909E8E84-426E-40dd-AFC4-6F175D3DCCD1}">
              <a14:hiddenFill xmlns:a14="http://schemas.microsoft.com/office/drawing/2010/main">
                <a:solidFill>
                  <a:srgbClr val="FFFFFF"/>
                </a:solidFill>
              </a14:hiddenFill>
            </a:ext>
          </a:extLst>
        </p:spPr>
      </p:pic>
      <p:sp>
        <p:nvSpPr>
          <p:cNvPr id="16" name="Date Placeholder 1"/>
          <p:cNvSpPr>
            <a:spLocks noGrp="1"/>
          </p:cNvSpPr>
          <p:nvPr>
            <p:ph type="dt" sz="half" idx="2"/>
          </p:nvPr>
        </p:nvSpPr>
        <p:spPr>
          <a:xfrm>
            <a:off x="7834078" y="24992"/>
            <a:ext cx="1235055" cy="258854"/>
          </a:xfrm>
          <a:prstGeom prst="rect">
            <a:avLst/>
          </a:prstGeom>
        </p:spPr>
        <p:txBody>
          <a:bodyPr/>
          <a:lstStyle>
            <a:lvl1pPr algn="r">
              <a:defRPr sz="1000">
                <a:solidFill>
                  <a:schemeClr val="bg2">
                    <a:lumMod val="50000"/>
                  </a:schemeClr>
                </a:solidFill>
                <a:latin typeface="Segoe UI" pitchFamily="34" charset="0"/>
                <a:ea typeface="Segoe UI" pitchFamily="34" charset="0"/>
                <a:cs typeface="Segoe UI" pitchFamily="34" charset="0"/>
              </a:defRPr>
            </a:lvl1pPr>
          </a:lstStyle>
          <a:p>
            <a:pPr>
              <a:defRPr/>
            </a:pPr>
            <a:fld id="{1B492441-0EAF-483D-8500-C54EB8F6570A}" type="datetime1">
              <a:rPr lang="nl-BE" smtClean="0"/>
              <a:pPr>
                <a:defRPr/>
              </a:pPr>
              <a:t>22/01/16</a:t>
            </a:fld>
            <a:endParaRPr lang="nl-BE" dirty="0"/>
          </a:p>
        </p:txBody>
      </p:sp>
      <p:sp>
        <p:nvSpPr>
          <p:cNvPr id="18" name="Rectangle 16"/>
          <p:cNvSpPr>
            <a:spLocks noGrp="1" noChangeArrowheads="1"/>
          </p:cNvSpPr>
          <p:nvPr>
            <p:ph type="sldNum" sz="quarter" idx="4"/>
          </p:nvPr>
        </p:nvSpPr>
        <p:spPr>
          <a:xfrm>
            <a:off x="3800104" y="6455849"/>
            <a:ext cx="1543792" cy="325148"/>
          </a:xfrm>
          <a:prstGeom prst="rect">
            <a:avLst/>
          </a:prstGeom>
        </p:spPr>
        <p:txBody>
          <a:bodyPr/>
          <a:lstStyle>
            <a:lvl1pPr algn="ctr">
              <a:defRPr>
                <a:solidFill>
                  <a:schemeClr val="bg2">
                    <a:lumMod val="50000"/>
                  </a:schemeClr>
                </a:solidFill>
                <a:latin typeface="Segoe UI" pitchFamily="34" charset="0"/>
                <a:ea typeface="Segoe UI" pitchFamily="34" charset="0"/>
                <a:cs typeface="Segoe UI" pitchFamily="34" charset="0"/>
              </a:defRPr>
            </a:lvl1pPr>
          </a:lstStyle>
          <a:p>
            <a:pPr>
              <a:defRPr/>
            </a:pPr>
            <a:fld id="{C795D34B-0000-4401-9708-96760D6E4A55}" type="slidenum">
              <a:rPr lang="en-GB" smtClean="0"/>
              <a:pPr>
                <a:defRPr/>
              </a:pPr>
              <a:t>‹#›</a:t>
            </a:fld>
            <a:endParaRPr lang="en-GB" dirty="0"/>
          </a:p>
        </p:txBody>
      </p:sp>
      <p:pic>
        <p:nvPicPr>
          <p:cNvPr id="12" name="Picture 3" descr="O:\DOKUMENT\Diensten\COM\MPR\mpr\Corporate_design\SCKCEN\60jaar SCK•CEN\huisstijl\elements\balk60yonder.png"/>
          <p:cNvPicPr>
            <a:picLocks noChangeAspect="1" noChangeArrowheads="1"/>
          </p:cNvPicPr>
          <p:nvPr/>
        </p:nvPicPr>
        <p:blipFill rotWithShape="1">
          <a:blip r:embed="rId5">
            <a:extLst>
              <a:ext uri="{28A0092B-C50C-407E-A947-70E740481C1C}">
                <a14:useLocalDpi xmlns:a14="http://schemas.microsoft.com/office/drawing/2010/main" val="0"/>
              </a:ext>
            </a:extLst>
          </a:blip>
          <a:srcRect l="98690" b="50167"/>
          <a:stretch/>
        </p:blipFill>
        <p:spPr bwMode="auto">
          <a:xfrm>
            <a:off x="7067550" y="6437189"/>
            <a:ext cx="1703672" cy="227836"/>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4"/>
          <p:cNvSpPr txBox="1">
            <a:spLocks noChangeArrowheads="1"/>
          </p:cNvSpPr>
          <p:nvPr/>
        </p:nvSpPr>
        <p:spPr bwMode="auto">
          <a:xfrm>
            <a:off x="7861300" y="6453076"/>
            <a:ext cx="11049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r">
              <a:spcBef>
                <a:spcPct val="50000"/>
              </a:spcBef>
            </a:pPr>
            <a:r>
              <a:rPr lang="en-GB" sz="700" dirty="0" smtClean="0">
                <a:solidFill>
                  <a:schemeClr val="tx1">
                    <a:lumMod val="50000"/>
                    <a:lumOff val="50000"/>
                  </a:schemeClr>
                </a:solidFill>
                <a:latin typeface="+mj-lt"/>
              </a:rPr>
              <a:t>Copyright © 2014 </a:t>
            </a:r>
            <a:r>
              <a:rPr lang="en-GB" sz="700" dirty="0" err="1" smtClean="0">
                <a:solidFill>
                  <a:schemeClr val="tx1">
                    <a:lumMod val="50000"/>
                    <a:lumOff val="50000"/>
                  </a:schemeClr>
                </a:solidFill>
                <a:latin typeface="+mj-lt"/>
              </a:rPr>
              <a:t>SCK•CEN</a:t>
            </a:r>
            <a:endParaRPr lang="en-GB" sz="700" dirty="0">
              <a:solidFill>
                <a:schemeClr val="tx1">
                  <a:lumMod val="50000"/>
                  <a:lumOff val="50000"/>
                </a:schemeClr>
              </a:solidFill>
              <a:latin typeface="+mj-lt"/>
            </a:endParaRPr>
          </a:p>
        </p:txBody>
      </p:sp>
    </p:spTree>
    <p:extLst>
      <p:ext uri="{BB962C8B-B14F-4D97-AF65-F5344CB8AC3E}">
        <p14:creationId xmlns:p14="http://schemas.microsoft.com/office/powerpoint/2010/main" val="2125744252"/>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Lst>
  <p:transition xmlns:p14="http://schemas.microsoft.com/office/powerpoint/2010/main"/>
  <p:timing>
    <p:tnLst>
      <p:par>
        <p:cTn xmlns:p14="http://schemas.microsoft.com/office/powerpoint/2010/main" id="1" dur="indefinite" restart="never" nodeType="tmRoot"/>
      </p:par>
    </p:tnLst>
  </p:timing>
  <p:hf sldNum="0" hdr="0" dt="0"/>
  <p:txStyles>
    <p:titleStyle>
      <a:lvl1pPr algn="r" defTabSz="685800" rtl="0" eaLnBrk="1" fontAlgn="base" hangingPunct="1">
        <a:lnSpc>
          <a:spcPct val="80000"/>
        </a:lnSpc>
        <a:spcBef>
          <a:spcPct val="0"/>
        </a:spcBef>
        <a:spcAft>
          <a:spcPct val="0"/>
        </a:spcAft>
        <a:tabLst>
          <a:tab pos="6173788" algn="l"/>
        </a:tabLst>
        <a:defRPr sz="2600" b="0">
          <a:solidFill>
            <a:srgbClr val="007DC3"/>
          </a:solidFill>
          <a:latin typeface="Segoe UI" pitchFamily="34" charset="0"/>
          <a:ea typeface="Segoe UI" pitchFamily="34" charset="0"/>
          <a:cs typeface="Segoe UI" pitchFamily="34" charset="0"/>
        </a:defRPr>
      </a:lvl1pPr>
      <a:lvl2pPr algn="r" defTabSz="685800" rtl="0" eaLnBrk="1" fontAlgn="base" hangingPunct="1">
        <a:lnSpc>
          <a:spcPct val="80000"/>
        </a:lnSpc>
        <a:spcBef>
          <a:spcPct val="0"/>
        </a:spcBef>
        <a:spcAft>
          <a:spcPct val="0"/>
        </a:spcAft>
        <a:tabLst>
          <a:tab pos="6173788" algn="l"/>
        </a:tabLst>
        <a:defRPr sz="2600">
          <a:solidFill>
            <a:schemeClr val="accent1"/>
          </a:solidFill>
          <a:latin typeface="Arial" charset="0"/>
        </a:defRPr>
      </a:lvl2pPr>
      <a:lvl3pPr algn="r" defTabSz="685800" rtl="0" eaLnBrk="1" fontAlgn="base" hangingPunct="1">
        <a:lnSpc>
          <a:spcPct val="80000"/>
        </a:lnSpc>
        <a:spcBef>
          <a:spcPct val="0"/>
        </a:spcBef>
        <a:spcAft>
          <a:spcPct val="0"/>
        </a:spcAft>
        <a:tabLst>
          <a:tab pos="6173788" algn="l"/>
        </a:tabLst>
        <a:defRPr sz="2600">
          <a:solidFill>
            <a:schemeClr val="accent1"/>
          </a:solidFill>
          <a:latin typeface="Arial" charset="0"/>
        </a:defRPr>
      </a:lvl3pPr>
      <a:lvl4pPr algn="r" defTabSz="685800" rtl="0" eaLnBrk="1" fontAlgn="base" hangingPunct="1">
        <a:lnSpc>
          <a:spcPct val="80000"/>
        </a:lnSpc>
        <a:spcBef>
          <a:spcPct val="0"/>
        </a:spcBef>
        <a:spcAft>
          <a:spcPct val="0"/>
        </a:spcAft>
        <a:tabLst>
          <a:tab pos="6173788" algn="l"/>
        </a:tabLst>
        <a:defRPr sz="2600">
          <a:solidFill>
            <a:schemeClr val="accent1"/>
          </a:solidFill>
          <a:latin typeface="Arial" charset="0"/>
        </a:defRPr>
      </a:lvl4pPr>
      <a:lvl5pPr algn="r" defTabSz="685800" rtl="0" eaLnBrk="1" fontAlgn="base" hangingPunct="1">
        <a:lnSpc>
          <a:spcPct val="80000"/>
        </a:lnSpc>
        <a:spcBef>
          <a:spcPct val="0"/>
        </a:spcBef>
        <a:spcAft>
          <a:spcPct val="0"/>
        </a:spcAft>
        <a:tabLst>
          <a:tab pos="6173788" algn="l"/>
        </a:tabLst>
        <a:defRPr sz="2600">
          <a:solidFill>
            <a:schemeClr val="accent1"/>
          </a:solidFill>
          <a:latin typeface="Arial" charset="0"/>
        </a:defRPr>
      </a:lvl5pPr>
      <a:lvl6pPr marL="457200" algn="r" defTabSz="685800" rtl="0" eaLnBrk="1" fontAlgn="base" hangingPunct="1">
        <a:lnSpc>
          <a:spcPct val="80000"/>
        </a:lnSpc>
        <a:spcBef>
          <a:spcPct val="0"/>
        </a:spcBef>
        <a:spcAft>
          <a:spcPct val="0"/>
        </a:spcAft>
        <a:tabLst>
          <a:tab pos="6173788" algn="l"/>
        </a:tabLst>
        <a:defRPr sz="2600">
          <a:solidFill>
            <a:schemeClr val="accent1"/>
          </a:solidFill>
          <a:latin typeface="Arial" charset="0"/>
        </a:defRPr>
      </a:lvl6pPr>
      <a:lvl7pPr marL="914400" algn="r" defTabSz="685800" rtl="0" eaLnBrk="1" fontAlgn="base" hangingPunct="1">
        <a:lnSpc>
          <a:spcPct val="80000"/>
        </a:lnSpc>
        <a:spcBef>
          <a:spcPct val="0"/>
        </a:spcBef>
        <a:spcAft>
          <a:spcPct val="0"/>
        </a:spcAft>
        <a:tabLst>
          <a:tab pos="6173788" algn="l"/>
        </a:tabLst>
        <a:defRPr sz="2600">
          <a:solidFill>
            <a:schemeClr val="accent1"/>
          </a:solidFill>
          <a:latin typeface="Arial" charset="0"/>
        </a:defRPr>
      </a:lvl7pPr>
      <a:lvl8pPr marL="1371600" algn="r" defTabSz="685800" rtl="0" eaLnBrk="1" fontAlgn="base" hangingPunct="1">
        <a:lnSpc>
          <a:spcPct val="80000"/>
        </a:lnSpc>
        <a:spcBef>
          <a:spcPct val="0"/>
        </a:spcBef>
        <a:spcAft>
          <a:spcPct val="0"/>
        </a:spcAft>
        <a:tabLst>
          <a:tab pos="6173788" algn="l"/>
        </a:tabLst>
        <a:defRPr sz="2600">
          <a:solidFill>
            <a:schemeClr val="accent1"/>
          </a:solidFill>
          <a:latin typeface="Arial" charset="0"/>
        </a:defRPr>
      </a:lvl8pPr>
      <a:lvl9pPr marL="1828800" algn="r" defTabSz="685800" rtl="0" eaLnBrk="1" fontAlgn="base" hangingPunct="1">
        <a:lnSpc>
          <a:spcPct val="80000"/>
        </a:lnSpc>
        <a:spcBef>
          <a:spcPct val="0"/>
        </a:spcBef>
        <a:spcAft>
          <a:spcPct val="0"/>
        </a:spcAft>
        <a:tabLst>
          <a:tab pos="6173788" algn="l"/>
        </a:tabLst>
        <a:defRPr sz="2600">
          <a:solidFill>
            <a:schemeClr val="accent1"/>
          </a:solidFill>
          <a:latin typeface="Arial" charset="0"/>
        </a:defRPr>
      </a:lvl9pPr>
    </p:titleStyle>
    <p:bodyStyle>
      <a:lvl1pPr marL="309563" indent="-309563" algn="l" defTabSz="685800" rtl="0" eaLnBrk="1" fontAlgn="base" hangingPunct="1">
        <a:spcBef>
          <a:spcPct val="20000"/>
        </a:spcBef>
        <a:spcAft>
          <a:spcPct val="0"/>
        </a:spcAft>
        <a:buClr>
          <a:srgbClr val="007DC3"/>
        </a:buClr>
        <a:buSzPct val="100000"/>
        <a:buFont typeface="Wingdings" pitchFamily="2" charset="2"/>
        <a:buChar char="l"/>
        <a:defRPr sz="2200">
          <a:solidFill>
            <a:schemeClr val="tx1"/>
          </a:solidFill>
          <a:latin typeface="Segoe UI" pitchFamily="34" charset="0"/>
          <a:ea typeface="Segoe UI" pitchFamily="34" charset="0"/>
          <a:cs typeface="Segoe UI" pitchFamily="34" charset="0"/>
        </a:defRPr>
      </a:lvl1pPr>
      <a:lvl2pPr marL="666750" indent="-244475" algn="l" defTabSz="685800" rtl="0" eaLnBrk="1" fontAlgn="base" hangingPunct="1">
        <a:spcBef>
          <a:spcPct val="20000"/>
        </a:spcBef>
        <a:spcAft>
          <a:spcPct val="0"/>
        </a:spcAft>
        <a:buClr>
          <a:srgbClr val="11AAFF"/>
        </a:buClr>
        <a:buSzPct val="100000"/>
        <a:buFont typeface="Wingdings" pitchFamily="2" charset="2"/>
        <a:buChar char="l"/>
        <a:defRPr sz="2000">
          <a:solidFill>
            <a:schemeClr val="tx1"/>
          </a:solidFill>
          <a:latin typeface="Segoe UI" pitchFamily="34" charset="0"/>
          <a:ea typeface="Segoe UI" pitchFamily="34" charset="0"/>
          <a:cs typeface="Segoe UI" pitchFamily="34" charset="0"/>
        </a:defRPr>
      </a:lvl2pPr>
      <a:lvl3pPr marL="1028700" indent="-206375" algn="l" defTabSz="685800" rtl="0" eaLnBrk="1" fontAlgn="base" hangingPunct="1">
        <a:spcBef>
          <a:spcPct val="20000"/>
        </a:spcBef>
        <a:spcAft>
          <a:spcPct val="0"/>
        </a:spcAft>
        <a:buClr>
          <a:srgbClr val="8FD7FF"/>
        </a:buClr>
        <a:buSzPct val="100000"/>
        <a:buFont typeface="Wingdings" pitchFamily="2" charset="2"/>
        <a:buChar char="l"/>
        <a:defRPr>
          <a:solidFill>
            <a:schemeClr val="tx1"/>
          </a:solidFill>
          <a:latin typeface="Segoe UI" pitchFamily="34" charset="0"/>
          <a:ea typeface="Segoe UI" pitchFamily="34" charset="0"/>
          <a:cs typeface="Segoe UI" pitchFamily="34" charset="0"/>
        </a:defRPr>
      </a:lvl3pPr>
      <a:lvl4pPr marL="1439863" indent="-204788" algn="l" defTabSz="685800" rtl="0" eaLnBrk="1" fontAlgn="base" hangingPunct="1">
        <a:spcBef>
          <a:spcPct val="20000"/>
        </a:spcBef>
        <a:spcAft>
          <a:spcPct val="0"/>
        </a:spcAft>
        <a:buChar char="–"/>
        <a:defRPr sz="1900">
          <a:solidFill>
            <a:schemeClr val="tx1"/>
          </a:solidFill>
          <a:latin typeface="Times New Roman" pitchFamily="18" charset="0"/>
        </a:defRPr>
      </a:lvl4pPr>
      <a:lvl5pPr marL="1852613" indent="-206375" algn="l" defTabSz="685800" rtl="0" eaLnBrk="1" fontAlgn="base" hangingPunct="1">
        <a:spcBef>
          <a:spcPct val="20000"/>
        </a:spcBef>
        <a:spcAft>
          <a:spcPct val="0"/>
        </a:spcAft>
        <a:buChar char="»"/>
        <a:defRPr sz="1900">
          <a:solidFill>
            <a:schemeClr val="tx1"/>
          </a:solidFill>
          <a:latin typeface="Times New Roman" pitchFamily="18" charset="0"/>
        </a:defRPr>
      </a:lvl5pPr>
      <a:lvl6pPr marL="2309813" indent="-206375" algn="l" defTabSz="685800" rtl="0" eaLnBrk="1" fontAlgn="base" hangingPunct="1">
        <a:spcBef>
          <a:spcPct val="20000"/>
        </a:spcBef>
        <a:spcAft>
          <a:spcPct val="0"/>
        </a:spcAft>
        <a:buChar char="»"/>
        <a:defRPr sz="1900">
          <a:solidFill>
            <a:schemeClr val="tx1"/>
          </a:solidFill>
          <a:latin typeface="Times New Roman" pitchFamily="18" charset="0"/>
        </a:defRPr>
      </a:lvl6pPr>
      <a:lvl7pPr marL="2767013" indent="-206375" algn="l" defTabSz="685800" rtl="0" eaLnBrk="1" fontAlgn="base" hangingPunct="1">
        <a:spcBef>
          <a:spcPct val="20000"/>
        </a:spcBef>
        <a:spcAft>
          <a:spcPct val="0"/>
        </a:spcAft>
        <a:buChar char="»"/>
        <a:defRPr sz="1900">
          <a:solidFill>
            <a:schemeClr val="tx1"/>
          </a:solidFill>
          <a:latin typeface="Times New Roman" pitchFamily="18" charset="0"/>
        </a:defRPr>
      </a:lvl7pPr>
      <a:lvl8pPr marL="3224213" indent="-206375" algn="l" defTabSz="685800" rtl="0" eaLnBrk="1" fontAlgn="base" hangingPunct="1">
        <a:spcBef>
          <a:spcPct val="20000"/>
        </a:spcBef>
        <a:spcAft>
          <a:spcPct val="0"/>
        </a:spcAft>
        <a:buChar char="»"/>
        <a:defRPr sz="1900">
          <a:solidFill>
            <a:schemeClr val="tx1"/>
          </a:solidFill>
          <a:latin typeface="Times New Roman" pitchFamily="18" charset="0"/>
        </a:defRPr>
      </a:lvl8pPr>
      <a:lvl9pPr marL="3681413" indent="-206375" algn="l" defTabSz="685800" rtl="0" eaLnBrk="1" fontAlgn="base" hangingPunct="1">
        <a:spcBef>
          <a:spcPct val="20000"/>
        </a:spcBef>
        <a:spcAft>
          <a:spcPct val="0"/>
        </a:spcAft>
        <a:buChar char="»"/>
        <a:defRPr sz="1900">
          <a:solidFill>
            <a:schemeClr val="tx1"/>
          </a:solidFill>
          <a:latin typeface="Times New Roman" pitchFamily="18" charset="0"/>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camps@sckcen.be" TargetMode="External"/><Relationship Id="rId4" Type="http://schemas.openxmlformats.org/officeDocument/2006/relationships/image" Target="../media/image3.emf"/><Relationship Id="rId5" Type="http://schemas.openxmlformats.org/officeDocument/2006/relationships/image" Target="../media/image4.png"/><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u-neris.ne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u-neris.ne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oncert-h2020.eu/en/Calls/Transnational_Call_2016"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5330" y="1508444"/>
            <a:ext cx="7873340" cy="2954655"/>
          </a:xfrm>
          <a:prstGeom prst="rect">
            <a:avLst/>
          </a:prstGeom>
          <a:noFill/>
        </p:spPr>
        <p:txBody>
          <a:bodyPr wrap="square" rtlCol="0">
            <a:spAutoFit/>
          </a:bodyPr>
          <a:lstStyle/>
          <a:p>
            <a:pPr algn="ctr" eaLnBrk="1" fontAlgn="ctr" hangingPunct="1"/>
            <a:r>
              <a:rPr lang="nl-BE" sz="3600" b="1" dirty="0">
                <a:solidFill>
                  <a:srgbClr val="007DC3"/>
                </a:solidFill>
                <a:latin typeface="Segoe UI Light" pitchFamily="34" charset="0"/>
              </a:rPr>
              <a:t> </a:t>
            </a:r>
            <a:r>
              <a:rPr lang="en-US" sz="3600" b="1" dirty="0" smtClean="0">
                <a:solidFill>
                  <a:srgbClr val="007DC3"/>
                </a:solidFill>
                <a:latin typeface="Segoe UI Light" pitchFamily="34" charset="0"/>
              </a:rPr>
              <a:t>NERIS Strategic Research Agenda - Reflections</a:t>
            </a:r>
          </a:p>
          <a:p>
            <a:pPr algn="ctr" eaLnBrk="1" fontAlgn="ctr" hangingPunct="1"/>
            <a:endParaRPr lang="en-US" sz="1000" dirty="0" smtClean="0">
              <a:solidFill>
                <a:srgbClr val="007DC3"/>
              </a:solidFill>
              <a:latin typeface="Segoe UI Light" pitchFamily="34" charset="0"/>
            </a:endParaRPr>
          </a:p>
          <a:p>
            <a:pPr algn="ctr" eaLnBrk="1" fontAlgn="ctr" hangingPunct="1"/>
            <a:r>
              <a:rPr lang="en-US" sz="2400" b="1" dirty="0" smtClean="0">
                <a:solidFill>
                  <a:schemeClr val="tx1">
                    <a:lumMod val="75000"/>
                    <a:lumOff val="25000"/>
                  </a:schemeClr>
                </a:solidFill>
                <a:latin typeface="Segoe UI Light" pitchFamily="34" charset="0"/>
              </a:rPr>
              <a:t>Johan Camps</a:t>
            </a:r>
          </a:p>
          <a:p>
            <a:pPr algn="ctr" eaLnBrk="1" fontAlgn="ctr" hangingPunct="1"/>
            <a:r>
              <a:rPr lang="en-US" sz="2000" b="1" dirty="0">
                <a:solidFill>
                  <a:schemeClr val="tx1">
                    <a:lumMod val="75000"/>
                    <a:lumOff val="25000"/>
                  </a:schemeClr>
                </a:solidFill>
                <a:latin typeface="Segoe UI Light" pitchFamily="34" charset="0"/>
              </a:rPr>
              <a:t>a</a:t>
            </a:r>
            <a:r>
              <a:rPr lang="en-US" sz="2000" b="1" dirty="0" smtClean="0">
                <a:solidFill>
                  <a:schemeClr val="tx1">
                    <a:lumMod val="75000"/>
                    <a:lumOff val="25000"/>
                  </a:schemeClr>
                </a:solidFill>
                <a:latin typeface="Segoe UI Light" pitchFamily="34" charset="0"/>
              </a:rPr>
              <a:t>nd the NERIS R&amp;D Committee</a:t>
            </a:r>
          </a:p>
          <a:p>
            <a:pPr algn="ctr" eaLnBrk="1" fontAlgn="ctr" hangingPunct="1"/>
            <a:endParaRPr lang="en-US" sz="2000" b="1" dirty="0" smtClean="0">
              <a:solidFill>
                <a:schemeClr val="tx1">
                  <a:lumMod val="75000"/>
                  <a:lumOff val="25000"/>
                </a:schemeClr>
              </a:solidFill>
              <a:latin typeface="Segoe UI Light" pitchFamily="34" charset="0"/>
            </a:endParaRPr>
          </a:p>
          <a:p>
            <a:pPr algn="ctr" eaLnBrk="1" fontAlgn="ctr" hangingPunct="1"/>
            <a:r>
              <a:rPr lang="en-US" sz="2000" b="1" dirty="0" smtClean="0">
                <a:solidFill>
                  <a:schemeClr val="tx1">
                    <a:lumMod val="75000"/>
                    <a:lumOff val="25000"/>
                  </a:schemeClr>
                </a:solidFill>
                <a:latin typeface="Segoe UI Light" pitchFamily="34" charset="0"/>
                <a:hlinkClick r:id="rId3"/>
              </a:rPr>
              <a:t>jcamps@sckcen.be</a:t>
            </a:r>
            <a:endParaRPr lang="en-US" sz="2000" b="1" dirty="0" smtClean="0">
              <a:solidFill>
                <a:schemeClr val="tx1">
                  <a:lumMod val="75000"/>
                  <a:lumOff val="25000"/>
                </a:schemeClr>
              </a:solidFill>
              <a:latin typeface="Segoe UI Light" pitchFamily="34" charset="0"/>
            </a:endParaRPr>
          </a:p>
          <a:p>
            <a:pPr algn="ctr" eaLnBrk="1" fontAlgn="ctr" hangingPunct="1"/>
            <a:endParaRPr lang="en-US" sz="2000" dirty="0">
              <a:solidFill>
                <a:schemeClr val="tx1">
                  <a:lumMod val="75000"/>
                  <a:lumOff val="25000"/>
                </a:schemeClr>
              </a:solidFill>
              <a:latin typeface="Segoe UI Light" pitchFamily="34" charset="0"/>
            </a:endParaRPr>
          </a:p>
        </p:txBody>
      </p:sp>
      <p:pic>
        <p:nvPicPr>
          <p:cNvPr id="9" name="Picture 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9801" y="4417620"/>
            <a:ext cx="2064398" cy="1288224"/>
          </a:xfrm>
          <a:prstGeom prst="rect">
            <a:avLst/>
          </a:prstGeom>
          <a:noFill/>
          <a:ln>
            <a:noFill/>
          </a:ln>
        </p:spPr>
      </p:pic>
      <p:sp>
        <p:nvSpPr>
          <p:cNvPr id="5" name="TextBox 4"/>
          <p:cNvSpPr txBox="1"/>
          <p:nvPr/>
        </p:nvSpPr>
        <p:spPr>
          <a:xfrm>
            <a:off x="78857" y="6426188"/>
            <a:ext cx="7308667" cy="338554"/>
          </a:xfrm>
          <a:prstGeom prst="rect">
            <a:avLst/>
          </a:prstGeom>
          <a:noFill/>
        </p:spPr>
        <p:txBody>
          <a:bodyPr wrap="none" rtlCol="0">
            <a:spAutoFit/>
          </a:bodyPr>
          <a:lstStyle/>
          <a:p>
            <a:r>
              <a:rPr lang="en-US" sz="1600" dirty="0" smtClean="0"/>
              <a:t>PREPARE Dissemination Workshop, 20-22 January 2016, Bratislava, Slovakia</a:t>
            </a:r>
            <a:endParaRPr lang="en-US" sz="1600" dirty="0"/>
          </a:p>
        </p:txBody>
      </p:sp>
      <p:pic>
        <p:nvPicPr>
          <p:cNvPr id="6" name="Picture 9" descr="al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87" y="260502"/>
            <a:ext cx="2973153" cy="1247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735490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Reflections on further update of and/or </a:t>
            </a:r>
            <a:br>
              <a:rPr lang="en-US" dirty="0" smtClean="0"/>
            </a:br>
            <a:r>
              <a:rPr lang="en-US" dirty="0" smtClean="0"/>
              <a:t>roadmap for the NERIS SRA</a:t>
            </a:r>
            <a:endParaRPr lang="en-US" dirty="0"/>
          </a:p>
        </p:txBody>
      </p:sp>
      <p:sp>
        <p:nvSpPr>
          <p:cNvPr id="3" name="Content Placeholder 2"/>
          <p:cNvSpPr>
            <a:spLocks noGrp="1"/>
          </p:cNvSpPr>
          <p:nvPr>
            <p:ph idx="1"/>
          </p:nvPr>
        </p:nvSpPr>
        <p:spPr/>
        <p:txBody>
          <a:bodyPr/>
          <a:lstStyle/>
          <a:p>
            <a:pPr marL="0" indent="0">
              <a:buNone/>
            </a:pPr>
            <a:r>
              <a:rPr lang="en-US" dirty="0" smtClean="0"/>
              <a:t>Updating the current SRA?</a:t>
            </a:r>
          </a:p>
          <a:p>
            <a:r>
              <a:rPr lang="en-US" dirty="0" smtClean="0"/>
              <a:t>Some possible motivations:</a:t>
            </a:r>
          </a:p>
          <a:p>
            <a:pPr lvl="1"/>
            <a:r>
              <a:rPr lang="en-US" dirty="0" smtClean="0"/>
              <a:t>Further structuring the research themes (currently many high priority topics are concentrated in one key topic: key topic 5 on improving the decision-making processes)</a:t>
            </a:r>
          </a:p>
          <a:p>
            <a:pPr lvl="1"/>
            <a:r>
              <a:rPr lang="en-US" dirty="0" smtClean="0"/>
              <a:t>Further strengthen the scientific orientation &amp; challenges;</a:t>
            </a:r>
          </a:p>
          <a:p>
            <a:pPr lvl="1"/>
            <a:r>
              <a:rPr lang="en-US" dirty="0" smtClean="0"/>
              <a:t>Relation with SRA’s other platforms </a:t>
            </a:r>
          </a:p>
          <a:p>
            <a:pPr lvl="2"/>
            <a:r>
              <a:rPr lang="en-US" dirty="0" smtClean="0"/>
              <a:t>Identification for NERIS input towards EURADOS during First NERIS workshop</a:t>
            </a:r>
          </a:p>
          <a:p>
            <a:pPr lvl="2"/>
            <a:r>
              <a:rPr lang="en-US" dirty="0"/>
              <a:t> N</a:t>
            </a:r>
            <a:r>
              <a:rPr lang="en-US" dirty="0" smtClean="0"/>
              <a:t>ew created SRA for Social Sciences, Humanities and Safety Culture – NERIS has a long tradition in including societal &amp; ethical aspects</a:t>
            </a:r>
          </a:p>
          <a:p>
            <a:pPr lvl="1"/>
            <a:r>
              <a:rPr lang="en-US" dirty="0" smtClean="0"/>
              <a:t>Update for finished and running projects: </a:t>
            </a:r>
          </a:p>
          <a:p>
            <a:pPr lvl="2"/>
            <a:r>
              <a:rPr lang="en-US" dirty="0" smtClean="0"/>
              <a:t> Fully incorporate the PREPARE results</a:t>
            </a:r>
          </a:p>
          <a:p>
            <a:pPr lvl="2"/>
            <a:r>
              <a:rPr lang="en-US" dirty="0" smtClean="0"/>
              <a:t> The just started OPERRA projects</a:t>
            </a:r>
          </a:p>
          <a:p>
            <a:pPr lvl="2"/>
            <a:r>
              <a:rPr lang="en-US" dirty="0" smtClean="0"/>
              <a:t> The COMET project, …</a:t>
            </a:r>
          </a:p>
          <a:p>
            <a:pPr marL="822325" lvl="2" indent="0">
              <a:buNone/>
            </a:pPr>
            <a:endParaRPr lang="en-US" dirty="0" smtClean="0"/>
          </a:p>
          <a:p>
            <a:pPr lvl="1"/>
            <a:endParaRPr lang="en-US" dirty="0" smtClean="0"/>
          </a:p>
          <a:p>
            <a:endParaRPr lang="en-US" dirty="0"/>
          </a:p>
        </p:txBody>
      </p:sp>
    </p:spTree>
    <p:extLst>
      <p:ext uri="{BB962C8B-B14F-4D97-AF65-F5344CB8AC3E}">
        <p14:creationId xmlns:p14="http://schemas.microsoft.com/office/powerpoint/2010/main" val="390800193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Research orientation of the NERIS SRA </a:t>
            </a:r>
            <a:endParaRPr lang="en-US" dirty="0"/>
          </a:p>
        </p:txBody>
      </p:sp>
      <p:sp>
        <p:nvSpPr>
          <p:cNvPr id="3" name="Content Placeholder 2"/>
          <p:cNvSpPr>
            <a:spLocks noGrp="1"/>
          </p:cNvSpPr>
          <p:nvPr>
            <p:ph idx="1"/>
          </p:nvPr>
        </p:nvSpPr>
        <p:spPr>
          <a:xfrm>
            <a:off x="277690" y="1148317"/>
            <a:ext cx="8573386" cy="5092126"/>
          </a:xfrm>
        </p:spPr>
        <p:txBody>
          <a:bodyPr/>
          <a:lstStyle/>
          <a:p>
            <a:pPr marL="0" indent="0">
              <a:buNone/>
            </a:pPr>
            <a:r>
              <a:rPr lang="en-US" sz="2000" dirty="0" smtClean="0"/>
              <a:t>NERIS is a platform combining Operational Oriented </a:t>
            </a:r>
            <a:r>
              <a:rPr lang="en-US" sz="2000" dirty="0"/>
              <a:t>I</a:t>
            </a:r>
            <a:r>
              <a:rPr lang="en-US" sz="2000" dirty="0" smtClean="0"/>
              <a:t>nstitutes (Authorities, Technical </a:t>
            </a:r>
            <a:r>
              <a:rPr lang="en-US" sz="2000" dirty="0"/>
              <a:t>S</a:t>
            </a:r>
            <a:r>
              <a:rPr lang="en-US" sz="2000" dirty="0" smtClean="0"/>
              <a:t>upport </a:t>
            </a:r>
            <a:r>
              <a:rPr lang="en-US" sz="2000" dirty="0"/>
              <a:t>O</a:t>
            </a:r>
            <a:r>
              <a:rPr lang="en-US" sz="2000" dirty="0" smtClean="0"/>
              <a:t>rganizations, …), Research Oriented </a:t>
            </a:r>
            <a:r>
              <a:rPr lang="en-US" sz="2000" dirty="0"/>
              <a:t>I</a:t>
            </a:r>
            <a:r>
              <a:rPr lang="en-US" sz="2000" dirty="0" smtClean="0"/>
              <a:t>nstitutes (Universities and Research Centers) and Other organizations interested in Nuclear Emergency Preparedness (e.g. NGO’s):</a:t>
            </a:r>
          </a:p>
          <a:p>
            <a:pPr>
              <a:buFont typeface="Wingdings" charset="0"/>
              <a:buChar char="à"/>
            </a:pPr>
            <a:r>
              <a:rPr lang="en-US" sz="2000" dirty="0" smtClean="0">
                <a:sym typeface="Wingdings" pitchFamily="2" charset="2"/>
              </a:rPr>
              <a:t>NERIS </a:t>
            </a:r>
            <a:r>
              <a:rPr lang="en-US" sz="2000" dirty="0" smtClean="0"/>
              <a:t>SRA positively influenced by demands from operational and societal questions (end-user oriented research)</a:t>
            </a:r>
            <a:endParaRPr lang="en-US" sz="2000" dirty="0"/>
          </a:p>
          <a:p>
            <a:pPr>
              <a:buFont typeface="Wingdings" charset="0"/>
              <a:buChar char="à"/>
            </a:pPr>
            <a:r>
              <a:rPr lang="en-US" sz="2000" dirty="0" smtClean="0"/>
              <a:t>But: Research Challenges can be different from Operational Challenges</a:t>
            </a:r>
            <a:r>
              <a:rPr lang="en-US" sz="2000" baseline="30000" dirty="0" smtClean="0"/>
              <a:t>1</a:t>
            </a:r>
            <a:r>
              <a:rPr lang="en-US" sz="2000" dirty="0" smtClean="0"/>
              <a:t> </a:t>
            </a:r>
            <a:r>
              <a:rPr lang="en-US" sz="2000" dirty="0" smtClean="0">
                <a:sym typeface="Wingdings"/>
              </a:rPr>
              <a:t> continue to assure strong research orientation of SRA </a:t>
            </a:r>
            <a:endParaRPr lang="en-US" sz="2000" dirty="0" smtClean="0"/>
          </a:p>
          <a:p>
            <a:pPr lvl="1">
              <a:buFont typeface="Wingdings" charset="0"/>
              <a:buChar char="à"/>
            </a:pPr>
            <a:r>
              <a:rPr lang="en-US" sz="1600" dirty="0" smtClean="0"/>
              <a:t>The NERIS Working groups (ICRP, </a:t>
            </a:r>
            <a:r>
              <a:rPr lang="en-US" sz="1600" dirty="0"/>
              <a:t>L</a:t>
            </a:r>
            <a:r>
              <a:rPr lang="en-US" sz="1600" dirty="0" smtClean="0"/>
              <a:t>ocal Stakeholders and Contaminated Goods) are very good structures to link operational challenges with past research and new research challenges </a:t>
            </a:r>
          </a:p>
          <a:p>
            <a:pPr>
              <a:buFont typeface="Wingdings" charset="0"/>
              <a:buChar char="à"/>
            </a:pPr>
            <a:r>
              <a:rPr lang="en-US" sz="2000" dirty="0" smtClean="0"/>
              <a:t>Role of Decision Support Systems in the SRA</a:t>
            </a:r>
          </a:p>
          <a:p>
            <a:pPr marL="0" indent="0">
              <a:buNone/>
            </a:pPr>
            <a:endParaRPr lang="en-US" sz="800" dirty="0" smtClean="0"/>
          </a:p>
          <a:p>
            <a:pPr marL="0" indent="0">
              <a:buNone/>
            </a:pPr>
            <a:endParaRPr lang="en-US" sz="800" dirty="0">
              <a:solidFill>
                <a:srgbClr val="C00000"/>
              </a:solidFill>
            </a:endParaRPr>
          </a:p>
        </p:txBody>
      </p:sp>
      <p:sp>
        <p:nvSpPr>
          <p:cNvPr id="4" name="TextBox 3"/>
          <p:cNvSpPr txBox="1"/>
          <p:nvPr/>
        </p:nvSpPr>
        <p:spPr>
          <a:xfrm>
            <a:off x="115790" y="5910726"/>
            <a:ext cx="8787741" cy="461665"/>
          </a:xfrm>
          <a:prstGeom prst="rect">
            <a:avLst/>
          </a:prstGeom>
          <a:noFill/>
        </p:spPr>
        <p:txBody>
          <a:bodyPr wrap="square" rtlCol="0">
            <a:spAutoFit/>
          </a:bodyPr>
          <a:lstStyle/>
          <a:p>
            <a:r>
              <a:rPr lang="en-US" sz="1200" baseline="30000" dirty="0" smtClean="0"/>
              <a:t>1</a:t>
            </a:r>
            <a:r>
              <a:rPr lang="en-US" sz="1200" dirty="0" smtClean="0"/>
              <a:t>Operational aspects should be part of the planning process in context of nuclear emergency preparedness and can often be improved by implementing past research results</a:t>
            </a:r>
            <a:endParaRPr lang="en-US" sz="1200" dirty="0"/>
          </a:p>
        </p:txBody>
      </p:sp>
    </p:spTree>
    <p:extLst>
      <p:ext uri="{BB962C8B-B14F-4D97-AF65-F5344CB8AC3E}">
        <p14:creationId xmlns:p14="http://schemas.microsoft.com/office/powerpoint/2010/main" val="287237278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a:t>
            </a:r>
            <a:endParaRPr lang="en-US" dirty="0"/>
          </a:p>
        </p:txBody>
      </p:sp>
      <p:sp>
        <p:nvSpPr>
          <p:cNvPr id="3" name="Content Placeholder 2"/>
          <p:cNvSpPr>
            <a:spLocks noGrp="1"/>
          </p:cNvSpPr>
          <p:nvPr>
            <p:ph idx="1"/>
          </p:nvPr>
        </p:nvSpPr>
        <p:spPr/>
        <p:txBody>
          <a:bodyPr/>
          <a:lstStyle/>
          <a:p>
            <a:r>
              <a:rPr lang="en-US" dirty="0" smtClean="0"/>
              <a:t>Drafting further updates of the SRA, the roadmap and selection of priorities has to start soon to be ready by the end of May</a:t>
            </a:r>
          </a:p>
          <a:p>
            <a:endParaRPr lang="en-US" dirty="0"/>
          </a:p>
          <a:p>
            <a:r>
              <a:rPr lang="en-US" dirty="0" smtClean="0"/>
              <a:t>Process to be started by the NERIS R&amp;D Committee</a:t>
            </a:r>
          </a:p>
          <a:p>
            <a:endParaRPr lang="en-US" dirty="0" smtClean="0"/>
          </a:p>
          <a:p>
            <a:r>
              <a:rPr lang="en-US" dirty="0" smtClean="0"/>
              <a:t>The whole NERIS community will be consulted </a:t>
            </a:r>
          </a:p>
          <a:p>
            <a:pPr marL="0" indent="0">
              <a:buNone/>
            </a:pPr>
            <a:endParaRPr lang="en-US" dirty="0"/>
          </a:p>
          <a:p>
            <a:pPr marL="0" indent="0" algn="ctr">
              <a:buNone/>
            </a:pPr>
            <a:r>
              <a:rPr lang="en-US" dirty="0" smtClean="0"/>
              <a:t>But ideas, input and/or comments are already welcome</a:t>
            </a:r>
          </a:p>
          <a:p>
            <a:pPr marL="0" indent="0">
              <a:buNone/>
            </a:pPr>
            <a:endParaRPr lang="en-US" dirty="0"/>
          </a:p>
          <a:p>
            <a:pPr marL="0" indent="0" algn="ctr">
              <a:buNone/>
            </a:pPr>
            <a:r>
              <a:rPr lang="en-US" sz="3200" b="1" dirty="0" smtClean="0"/>
              <a:t>Thanks</a:t>
            </a:r>
          </a:p>
        </p:txBody>
      </p:sp>
    </p:spTree>
    <p:extLst>
      <p:ext uri="{BB962C8B-B14F-4D97-AF65-F5344CB8AC3E}">
        <p14:creationId xmlns:p14="http://schemas.microsoft.com/office/powerpoint/2010/main" val="109325180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696827" y="901221"/>
            <a:ext cx="7743825" cy="3929062"/>
          </a:xfrm>
        </p:spPr>
        <p:txBody>
          <a:bodyPr/>
          <a:lstStyle/>
          <a:p>
            <a:pPr marL="0" indent="0" algn="ctr">
              <a:spcBef>
                <a:spcPct val="0"/>
              </a:spcBef>
              <a:buNone/>
            </a:pPr>
            <a:r>
              <a:rPr lang="en-US" sz="1200" b="1" dirty="0">
                <a:solidFill>
                  <a:schemeClr val="tx1"/>
                </a:solidFill>
              </a:rPr>
              <a:t>Copyright © </a:t>
            </a:r>
            <a:r>
              <a:rPr lang="en-US" sz="1200" b="1" dirty="0" smtClean="0">
                <a:solidFill>
                  <a:schemeClr val="tx1"/>
                </a:solidFill>
              </a:rPr>
              <a:t>2016 </a:t>
            </a:r>
            <a:r>
              <a:rPr lang="en-US" sz="1200" b="1" dirty="0">
                <a:solidFill>
                  <a:schemeClr val="tx1"/>
                </a:solidFill>
              </a:rPr>
              <a:t>- </a:t>
            </a:r>
            <a:r>
              <a:rPr lang="en-US" sz="1200" b="1" dirty="0" err="1">
                <a:solidFill>
                  <a:schemeClr val="tx1"/>
                </a:solidFill>
              </a:rPr>
              <a:t>SCK</a:t>
            </a:r>
            <a:r>
              <a:rPr lang="en-US" sz="1200" b="1" dirty="0" err="1">
                <a:solidFill>
                  <a:schemeClr val="tx1"/>
                </a:solidFill>
                <a:sym typeface="Wingdings" pitchFamily="2" charset="2"/>
              </a:rPr>
              <a:t></a:t>
            </a:r>
            <a:r>
              <a:rPr lang="en-US" sz="1200" b="1" dirty="0" err="1">
                <a:solidFill>
                  <a:schemeClr val="tx1"/>
                </a:solidFill>
              </a:rPr>
              <a:t>CEN</a:t>
            </a:r>
            <a:endParaRPr lang="en-GB" sz="1200" b="1" dirty="0">
              <a:solidFill>
                <a:schemeClr val="tx1"/>
              </a:solidFill>
            </a:endParaRPr>
          </a:p>
          <a:p>
            <a:pPr marL="0" indent="0" algn="ctr">
              <a:spcBef>
                <a:spcPct val="0"/>
              </a:spcBef>
              <a:buNone/>
            </a:pPr>
            <a:endParaRPr lang="en-GB" sz="1200" b="1" dirty="0">
              <a:solidFill>
                <a:schemeClr val="tx1"/>
              </a:solidFill>
            </a:endParaRPr>
          </a:p>
          <a:p>
            <a:pPr marL="0" indent="0" algn="ctr">
              <a:spcBef>
                <a:spcPct val="0"/>
              </a:spcBef>
              <a:buNone/>
            </a:pPr>
            <a:r>
              <a:rPr lang="en-GB" sz="1200" dirty="0" smtClean="0">
                <a:solidFill>
                  <a:schemeClr val="tx1"/>
                </a:solidFill>
              </a:rPr>
              <a:t>PLEASE NOTE!</a:t>
            </a:r>
          </a:p>
          <a:p>
            <a:pPr marL="0" indent="0" algn="ctr">
              <a:spcBef>
                <a:spcPct val="0"/>
              </a:spcBef>
              <a:buNone/>
            </a:pPr>
            <a:r>
              <a:rPr lang="en-GB" sz="1200" dirty="0" smtClean="0">
                <a:solidFill>
                  <a:schemeClr val="tx1"/>
                </a:solidFill>
              </a:rPr>
              <a:t>This </a:t>
            </a:r>
            <a:r>
              <a:rPr lang="en-GB" sz="1200" dirty="0">
                <a:solidFill>
                  <a:schemeClr val="tx1"/>
                </a:solidFill>
              </a:rPr>
              <a:t>presentation contains data, information and formats for dedicated use ONLY and may not be copied, distributed or cited without the explicit permission of the </a:t>
            </a:r>
            <a:r>
              <a:rPr lang="en-GB" sz="1200" dirty="0" err="1">
                <a:solidFill>
                  <a:schemeClr val="tx1"/>
                </a:solidFill>
              </a:rPr>
              <a:t>SCK•CEN</a:t>
            </a:r>
            <a:r>
              <a:rPr lang="en-GB" sz="1200" dirty="0">
                <a:solidFill>
                  <a:schemeClr val="tx1"/>
                </a:solidFill>
              </a:rPr>
              <a:t>. If this has been obtained, please reference it as a “personal communication. </a:t>
            </a:r>
            <a:r>
              <a:rPr lang="en-US" sz="1200" dirty="0">
                <a:solidFill>
                  <a:schemeClr val="tx1"/>
                </a:solidFill>
              </a:rPr>
              <a:t>By c</a:t>
            </a:r>
            <a:r>
              <a:rPr lang="nl-BE" sz="1200" dirty="0" err="1">
                <a:solidFill>
                  <a:schemeClr val="tx1"/>
                </a:solidFill>
              </a:rPr>
              <a:t>ourtesy</a:t>
            </a:r>
            <a:r>
              <a:rPr lang="nl-BE" sz="1200" dirty="0">
                <a:solidFill>
                  <a:schemeClr val="tx1"/>
                </a:solidFill>
              </a:rPr>
              <a:t> of </a:t>
            </a:r>
            <a:r>
              <a:rPr lang="nl-BE" sz="1200" dirty="0" err="1" smtClean="0">
                <a:solidFill>
                  <a:schemeClr val="tx1"/>
                </a:solidFill>
              </a:rPr>
              <a:t>SCK•CEN</a:t>
            </a:r>
            <a:r>
              <a:rPr lang="nl-BE" sz="1200" dirty="0" smtClean="0">
                <a:solidFill>
                  <a:schemeClr val="tx1"/>
                </a:solidFill>
              </a:rPr>
              <a:t>”.</a:t>
            </a:r>
            <a:endParaRPr lang="nl-BE" sz="1200" dirty="0">
              <a:solidFill>
                <a:schemeClr val="tx1"/>
              </a:solidFill>
            </a:endParaRPr>
          </a:p>
          <a:p>
            <a:pPr marL="0" indent="0" algn="ctr">
              <a:spcBef>
                <a:spcPct val="0"/>
              </a:spcBef>
              <a:buNone/>
            </a:pPr>
            <a:endParaRPr lang="nl-BE" sz="1200" dirty="0" smtClean="0">
              <a:solidFill>
                <a:schemeClr val="tx1"/>
              </a:solidFill>
            </a:endParaRPr>
          </a:p>
          <a:p>
            <a:pPr marL="0" indent="0" algn="ctr">
              <a:spcBef>
                <a:spcPct val="0"/>
              </a:spcBef>
              <a:buNone/>
            </a:pPr>
            <a:endParaRPr lang="nl-BE" sz="1200" dirty="0">
              <a:solidFill>
                <a:schemeClr val="tx1"/>
              </a:solidFill>
            </a:endParaRPr>
          </a:p>
          <a:p>
            <a:pPr marL="0" indent="0" algn="ctr">
              <a:spcBef>
                <a:spcPct val="0"/>
              </a:spcBef>
              <a:buNone/>
            </a:pPr>
            <a:endParaRPr lang="nl-BE" sz="1200" dirty="0">
              <a:solidFill>
                <a:schemeClr val="tx1"/>
              </a:solidFill>
            </a:endParaRPr>
          </a:p>
          <a:p>
            <a:pPr marL="0" indent="0" algn="ctr">
              <a:spcBef>
                <a:spcPct val="0"/>
              </a:spcBef>
              <a:buNone/>
            </a:pPr>
            <a:r>
              <a:rPr lang="nl-BE" sz="1200" b="1" dirty="0" err="1">
                <a:solidFill>
                  <a:schemeClr val="tx1"/>
                </a:solidFill>
              </a:rPr>
              <a:t>SCK•CEN</a:t>
            </a:r>
            <a:endParaRPr lang="nl-BE" sz="1200" b="1" dirty="0">
              <a:solidFill>
                <a:schemeClr val="tx1"/>
              </a:solidFill>
            </a:endParaRPr>
          </a:p>
          <a:p>
            <a:pPr marL="0" indent="0" algn="ctr">
              <a:spcBef>
                <a:spcPct val="0"/>
              </a:spcBef>
              <a:buNone/>
            </a:pPr>
            <a:r>
              <a:rPr lang="nl-BE" sz="1200" dirty="0">
                <a:solidFill>
                  <a:schemeClr val="tx1"/>
                </a:solidFill>
              </a:rPr>
              <a:t>Studiecentrum voor Kernenergie</a:t>
            </a:r>
          </a:p>
          <a:p>
            <a:pPr marL="0" indent="0" algn="ctr">
              <a:spcBef>
                <a:spcPct val="0"/>
              </a:spcBef>
              <a:buNone/>
            </a:pPr>
            <a:r>
              <a:rPr lang="nl-BE" sz="1200" dirty="0">
                <a:solidFill>
                  <a:schemeClr val="tx1"/>
                </a:solidFill>
              </a:rPr>
              <a:t>Centre </a:t>
            </a:r>
            <a:r>
              <a:rPr lang="nl-BE" sz="1200" dirty="0" err="1">
                <a:solidFill>
                  <a:schemeClr val="tx1"/>
                </a:solidFill>
              </a:rPr>
              <a:t>d'Etude</a:t>
            </a:r>
            <a:r>
              <a:rPr lang="nl-BE" sz="1200" dirty="0">
                <a:solidFill>
                  <a:schemeClr val="tx1"/>
                </a:solidFill>
              </a:rPr>
              <a:t> de </a:t>
            </a:r>
            <a:r>
              <a:rPr lang="nl-BE" sz="1200" dirty="0" err="1">
                <a:solidFill>
                  <a:schemeClr val="tx1"/>
                </a:solidFill>
              </a:rPr>
              <a:t>l'Energie</a:t>
            </a:r>
            <a:r>
              <a:rPr lang="nl-BE" sz="1200" dirty="0">
                <a:solidFill>
                  <a:schemeClr val="tx1"/>
                </a:solidFill>
              </a:rPr>
              <a:t> </a:t>
            </a:r>
            <a:r>
              <a:rPr lang="nl-BE" sz="1200" dirty="0" err="1" smtClean="0">
                <a:solidFill>
                  <a:schemeClr val="tx1"/>
                </a:solidFill>
              </a:rPr>
              <a:t>Nucléaire</a:t>
            </a:r>
            <a:endParaRPr lang="nl-BE" sz="1200" dirty="0" smtClean="0">
              <a:solidFill>
                <a:schemeClr val="tx1"/>
              </a:solidFill>
            </a:endParaRPr>
          </a:p>
          <a:p>
            <a:pPr marL="0" indent="0" algn="ctr">
              <a:spcBef>
                <a:spcPct val="0"/>
              </a:spcBef>
              <a:buNone/>
            </a:pPr>
            <a:r>
              <a:rPr lang="nl-BE" sz="1200" dirty="0" err="1" smtClean="0">
                <a:solidFill>
                  <a:schemeClr val="tx1"/>
                </a:solidFill>
              </a:rPr>
              <a:t>Belgian</a:t>
            </a:r>
            <a:r>
              <a:rPr lang="nl-BE" sz="1200" dirty="0" smtClean="0">
                <a:solidFill>
                  <a:schemeClr val="tx1"/>
                </a:solidFill>
              </a:rPr>
              <a:t> </a:t>
            </a:r>
            <a:r>
              <a:rPr lang="nl-BE" sz="1200" dirty="0" err="1" smtClean="0">
                <a:solidFill>
                  <a:schemeClr val="tx1"/>
                </a:solidFill>
              </a:rPr>
              <a:t>Nuclear</a:t>
            </a:r>
            <a:r>
              <a:rPr lang="nl-BE" sz="1200" dirty="0" smtClean="0">
                <a:solidFill>
                  <a:schemeClr val="tx1"/>
                </a:solidFill>
              </a:rPr>
              <a:t> Research Centre</a:t>
            </a:r>
            <a:endParaRPr lang="en-US" sz="1200" dirty="0">
              <a:solidFill>
                <a:schemeClr val="tx1"/>
              </a:solidFill>
            </a:endParaRPr>
          </a:p>
          <a:p>
            <a:pPr marL="0" indent="0" algn="ctr">
              <a:spcBef>
                <a:spcPct val="0"/>
              </a:spcBef>
              <a:buNone/>
            </a:pPr>
            <a:endParaRPr lang="en-US" sz="1200" dirty="0">
              <a:solidFill>
                <a:schemeClr val="tx1"/>
              </a:solidFill>
            </a:endParaRPr>
          </a:p>
          <a:p>
            <a:pPr marL="0" indent="0" algn="ctr">
              <a:spcBef>
                <a:spcPct val="0"/>
              </a:spcBef>
              <a:buNone/>
            </a:pPr>
            <a:r>
              <a:rPr lang="en-US" sz="1200" dirty="0" err="1">
                <a:solidFill>
                  <a:schemeClr val="tx1"/>
                </a:solidFill>
              </a:rPr>
              <a:t>Stichting</a:t>
            </a:r>
            <a:r>
              <a:rPr lang="en-US" sz="1200" dirty="0">
                <a:solidFill>
                  <a:schemeClr val="tx1"/>
                </a:solidFill>
              </a:rPr>
              <a:t> van </a:t>
            </a:r>
            <a:r>
              <a:rPr lang="en-US" sz="1200" dirty="0" err="1">
                <a:solidFill>
                  <a:schemeClr val="tx1"/>
                </a:solidFill>
              </a:rPr>
              <a:t>Openbaar</a:t>
            </a:r>
            <a:r>
              <a:rPr lang="en-US" sz="1200" dirty="0">
                <a:solidFill>
                  <a:schemeClr val="tx1"/>
                </a:solidFill>
              </a:rPr>
              <a:t> Nut </a:t>
            </a:r>
          </a:p>
          <a:p>
            <a:pPr marL="0" indent="0" algn="ctr">
              <a:spcBef>
                <a:spcPct val="0"/>
              </a:spcBef>
              <a:buNone/>
            </a:pPr>
            <a:r>
              <a:rPr lang="en-US" sz="1200" dirty="0" err="1">
                <a:solidFill>
                  <a:schemeClr val="tx1"/>
                </a:solidFill>
              </a:rPr>
              <a:t>Fondation</a:t>
            </a:r>
            <a:r>
              <a:rPr lang="en-US" sz="1200" dirty="0">
                <a:solidFill>
                  <a:schemeClr val="tx1"/>
                </a:solidFill>
              </a:rPr>
              <a:t> </a:t>
            </a:r>
            <a:r>
              <a:rPr lang="en-US" sz="1200" dirty="0" err="1">
                <a:solidFill>
                  <a:schemeClr val="tx1"/>
                </a:solidFill>
              </a:rPr>
              <a:t>d'Utilité</a:t>
            </a:r>
            <a:r>
              <a:rPr lang="en-US" sz="1200" dirty="0">
                <a:solidFill>
                  <a:schemeClr val="tx1"/>
                </a:solidFill>
              </a:rPr>
              <a:t> </a:t>
            </a:r>
            <a:r>
              <a:rPr lang="en-US" sz="1200" dirty="0" err="1">
                <a:solidFill>
                  <a:schemeClr val="tx1"/>
                </a:solidFill>
              </a:rPr>
              <a:t>Publique</a:t>
            </a:r>
            <a:r>
              <a:rPr lang="en-US" sz="1200" dirty="0">
                <a:solidFill>
                  <a:schemeClr val="tx1"/>
                </a:solidFill>
              </a:rPr>
              <a:t> </a:t>
            </a:r>
          </a:p>
          <a:p>
            <a:pPr marL="0" indent="0" algn="ctr">
              <a:spcBef>
                <a:spcPct val="0"/>
              </a:spcBef>
              <a:buNone/>
            </a:pPr>
            <a:r>
              <a:rPr lang="en-US" sz="1200" dirty="0">
                <a:solidFill>
                  <a:schemeClr val="tx1"/>
                </a:solidFill>
              </a:rPr>
              <a:t>Foundation of Public Utility</a:t>
            </a:r>
            <a:endParaRPr lang="en-GB" sz="1200" dirty="0">
              <a:solidFill>
                <a:schemeClr val="tx1"/>
              </a:solidFill>
            </a:endParaRPr>
          </a:p>
          <a:p>
            <a:pPr marL="0" indent="0" algn="ctr">
              <a:spcBef>
                <a:spcPct val="0"/>
              </a:spcBef>
              <a:buNone/>
            </a:pPr>
            <a:endParaRPr lang="en-GB" sz="1200" dirty="0">
              <a:solidFill>
                <a:schemeClr val="tx1"/>
              </a:solidFill>
            </a:endParaRPr>
          </a:p>
          <a:p>
            <a:pPr marL="0" indent="0" algn="ctr">
              <a:spcBef>
                <a:spcPct val="0"/>
              </a:spcBef>
              <a:buNone/>
            </a:pPr>
            <a:r>
              <a:rPr lang="en-GB" sz="1200" dirty="0">
                <a:solidFill>
                  <a:schemeClr val="tx1"/>
                </a:solidFill>
              </a:rPr>
              <a:t>Registered Office: </a:t>
            </a:r>
            <a:r>
              <a:rPr lang="en-GB" sz="1200" dirty="0" smtClean="0">
                <a:solidFill>
                  <a:schemeClr val="tx1"/>
                </a:solidFill>
              </a:rPr>
              <a:t>Avenue </a:t>
            </a:r>
            <a:r>
              <a:rPr lang="en-GB" sz="1200" dirty="0">
                <a:solidFill>
                  <a:schemeClr val="tx1"/>
                </a:solidFill>
              </a:rPr>
              <a:t>Herrmann-</a:t>
            </a:r>
            <a:r>
              <a:rPr lang="en-GB" sz="1200" dirty="0" err="1">
                <a:solidFill>
                  <a:schemeClr val="tx1"/>
                </a:solidFill>
              </a:rPr>
              <a:t>Debrouxlaan</a:t>
            </a:r>
            <a:r>
              <a:rPr lang="en-GB" sz="1200" dirty="0">
                <a:solidFill>
                  <a:schemeClr val="tx1"/>
                </a:solidFill>
              </a:rPr>
              <a:t> 40 – BE-1160 </a:t>
            </a:r>
            <a:r>
              <a:rPr lang="en-GB" sz="1200" dirty="0" smtClean="0">
                <a:solidFill>
                  <a:schemeClr val="tx1"/>
                </a:solidFill>
              </a:rPr>
              <a:t>BRUSSELS</a:t>
            </a:r>
            <a:endParaRPr lang="en-GB" sz="1200" dirty="0">
              <a:solidFill>
                <a:schemeClr val="tx1"/>
              </a:solidFill>
            </a:endParaRPr>
          </a:p>
          <a:p>
            <a:pPr marL="0" indent="0" algn="ctr">
              <a:spcBef>
                <a:spcPct val="0"/>
              </a:spcBef>
              <a:buNone/>
            </a:pPr>
            <a:r>
              <a:rPr lang="en-GB" sz="1200" dirty="0" smtClean="0">
                <a:solidFill>
                  <a:schemeClr val="tx1"/>
                </a:solidFill>
              </a:rPr>
              <a:t>Operational </a:t>
            </a:r>
            <a:r>
              <a:rPr lang="en-GB" sz="1200" dirty="0">
                <a:solidFill>
                  <a:schemeClr val="tx1"/>
                </a:solidFill>
              </a:rPr>
              <a:t>Office: </a:t>
            </a:r>
            <a:r>
              <a:rPr lang="en-GB" sz="1200" dirty="0" err="1" smtClean="0">
                <a:solidFill>
                  <a:schemeClr val="tx1"/>
                </a:solidFill>
              </a:rPr>
              <a:t>Boeretang</a:t>
            </a:r>
            <a:r>
              <a:rPr lang="en-GB" sz="1200" dirty="0" smtClean="0">
                <a:solidFill>
                  <a:schemeClr val="tx1"/>
                </a:solidFill>
              </a:rPr>
              <a:t> </a:t>
            </a:r>
            <a:r>
              <a:rPr lang="en-GB" sz="1200" dirty="0">
                <a:solidFill>
                  <a:schemeClr val="tx1"/>
                </a:solidFill>
              </a:rPr>
              <a:t>200 – BE-2400 MOL</a:t>
            </a:r>
            <a:r>
              <a:rPr lang="nl-NL" sz="1200" dirty="0">
                <a:solidFill>
                  <a:schemeClr val="tx1"/>
                </a:solidFill>
              </a:rPr>
              <a:t> </a:t>
            </a:r>
            <a:endParaRPr lang="en-GB" sz="1200" dirty="0">
              <a:solidFill>
                <a:schemeClr val="tx1"/>
              </a:solidFill>
            </a:endParaRPr>
          </a:p>
          <a:p>
            <a:pPr marL="0" indent="0" algn="ctr">
              <a:buNone/>
            </a:pPr>
            <a:endParaRPr lang="nl-BE" sz="1200" dirty="0">
              <a:solidFill>
                <a:schemeClr val="tx1"/>
              </a:solidFill>
            </a:endParaRPr>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6759" y="5018568"/>
            <a:ext cx="1802697" cy="1124918"/>
          </a:xfrm>
          <a:prstGeom prst="rect">
            <a:avLst/>
          </a:prstGeom>
          <a:noFill/>
          <a:ln>
            <a:noFill/>
          </a:ln>
        </p:spPr>
      </p:pic>
    </p:spTree>
    <p:extLst>
      <p:ext uri="{BB962C8B-B14F-4D97-AF65-F5344CB8AC3E}">
        <p14:creationId xmlns:p14="http://schemas.microsoft.com/office/powerpoint/2010/main" val="30803401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prstGeom prst="rect">
            <a:avLst/>
          </a:prstGeom>
        </p:spPr>
        <p:txBody>
          <a:bodyPr/>
          <a:lstStyle/>
          <a:p>
            <a:r>
              <a:rPr lang="en-US" dirty="0" smtClean="0"/>
              <a:t>Introduction</a:t>
            </a:r>
          </a:p>
        </p:txBody>
      </p:sp>
      <p:sp>
        <p:nvSpPr>
          <p:cNvPr id="13315" name="Rectangle 6"/>
          <p:cNvSpPr>
            <a:spLocks noGrp="1" noChangeArrowheads="1"/>
          </p:cNvSpPr>
          <p:nvPr>
            <p:ph idx="1"/>
          </p:nvPr>
        </p:nvSpPr>
        <p:spPr>
          <a:prstGeom prst="rect">
            <a:avLst/>
          </a:prstGeom>
        </p:spPr>
        <p:txBody>
          <a:bodyPr/>
          <a:lstStyle/>
          <a:p>
            <a:pPr marL="0" indent="0">
              <a:buNone/>
            </a:pPr>
            <a:r>
              <a:rPr lang="en-US" dirty="0" smtClean="0"/>
              <a:t>An integral part of the mission of NERIS is to identify gaps and needs for further research and developments and addressing new and emerging challenges in the field of preparedness for nuclear or radiological emergency response and recovery. </a:t>
            </a:r>
          </a:p>
          <a:p>
            <a:pPr marL="0" indent="0">
              <a:buNone/>
            </a:pPr>
            <a:r>
              <a:rPr lang="en-US" dirty="0" smtClean="0"/>
              <a:t>The Strategic Research Agenda (</a:t>
            </a:r>
            <a:r>
              <a:rPr lang="en-US" dirty="0" err="1"/>
              <a:t>SRA</a:t>
            </a:r>
            <a:r>
              <a:rPr lang="en-US" dirty="0" smtClean="0"/>
              <a:t>) of NERIS, coordinated by the NERIS R&amp;D Committee, identifies these research needs. BUT, consultation within and outside the NERIS community is performed at regular intervals.</a:t>
            </a:r>
          </a:p>
          <a:p>
            <a:pPr marL="0" indent="0">
              <a:buNone/>
            </a:pPr>
            <a:endParaRPr lang="en-US" sz="800" dirty="0" smtClean="0"/>
          </a:p>
          <a:p>
            <a:pPr marL="0" indent="0">
              <a:buNone/>
            </a:pPr>
            <a:r>
              <a:rPr lang="en-US" dirty="0" smtClean="0"/>
              <a:t>Content:</a:t>
            </a:r>
            <a:endParaRPr lang="en-GB" dirty="0" smtClean="0"/>
          </a:p>
          <a:p>
            <a:r>
              <a:rPr lang="en-GB" dirty="0" smtClean="0"/>
              <a:t>A very short history of the NERIS Strategic Research Agenda</a:t>
            </a:r>
          </a:p>
          <a:p>
            <a:endParaRPr lang="en-GB" sz="800" dirty="0"/>
          </a:p>
          <a:p>
            <a:r>
              <a:rPr lang="en-GB" dirty="0" smtClean="0"/>
              <a:t>Current status and planned work</a:t>
            </a:r>
          </a:p>
          <a:p>
            <a:endParaRPr lang="en-GB" sz="800" dirty="0"/>
          </a:p>
          <a:p>
            <a:r>
              <a:rPr lang="en-GB" dirty="0" smtClean="0"/>
              <a:t>Reflections on further SRA development </a:t>
            </a:r>
          </a:p>
        </p:txBody>
      </p:sp>
    </p:spTree>
    <p:extLst>
      <p:ext uri="{BB962C8B-B14F-4D97-AF65-F5344CB8AC3E}">
        <p14:creationId xmlns:p14="http://schemas.microsoft.com/office/powerpoint/2010/main" val="77525969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nl-BE" dirty="0" err="1" smtClean="0"/>
              <a:t>Initial</a:t>
            </a:r>
            <a:r>
              <a:rPr lang="nl-BE" dirty="0" smtClean="0"/>
              <a:t> </a:t>
            </a:r>
            <a:r>
              <a:rPr lang="nl-BE" dirty="0" err="1" smtClean="0"/>
              <a:t>development</a:t>
            </a:r>
            <a:r>
              <a:rPr lang="nl-BE" dirty="0" smtClean="0"/>
              <a:t> of the NERIS </a:t>
            </a:r>
            <a:r>
              <a:rPr lang="nl-BE" dirty="0" err="1" smtClean="0"/>
              <a:t>SRA</a:t>
            </a:r>
            <a:r>
              <a:rPr lang="nl-BE" dirty="0" smtClean="0"/>
              <a:t> </a:t>
            </a:r>
            <a:endParaRPr lang="nl-BE" dirty="0"/>
          </a:p>
        </p:txBody>
      </p:sp>
      <p:sp>
        <p:nvSpPr>
          <p:cNvPr id="8" name="Content Placeholder 7"/>
          <p:cNvSpPr>
            <a:spLocks noGrp="1"/>
          </p:cNvSpPr>
          <p:nvPr>
            <p:ph idx="1"/>
          </p:nvPr>
        </p:nvSpPr>
        <p:spPr>
          <a:xfrm>
            <a:off x="3230088" y="1160192"/>
            <a:ext cx="5557652" cy="5092126"/>
          </a:xfrm>
        </p:spPr>
        <p:txBody>
          <a:bodyPr/>
          <a:lstStyle/>
          <a:p>
            <a:pPr marL="0" indent="0">
              <a:buNone/>
            </a:pPr>
            <a:r>
              <a:rPr lang="en-US" dirty="0" smtClean="0"/>
              <a:t>First version of </a:t>
            </a:r>
            <a:r>
              <a:rPr lang="en-US" dirty="0" err="1" smtClean="0"/>
              <a:t>SRA</a:t>
            </a:r>
            <a:r>
              <a:rPr lang="en-US" dirty="0" smtClean="0"/>
              <a:t> (November 2011) was based on a workshop organized in Brussels (37 participants from 14 European countries + representative of the European Commission)</a:t>
            </a:r>
          </a:p>
          <a:p>
            <a:pPr lvl="1"/>
            <a:r>
              <a:rPr lang="en-US" dirty="0" smtClean="0">
                <a:sym typeface="Wingdings" pitchFamily="2" charset="2"/>
              </a:rPr>
              <a:t>Brainstorm in 3 parallel break-out sessions</a:t>
            </a:r>
          </a:p>
          <a:p>
            <a:pPr lvl="1"/>
            <a:r>
              <a:rPr lang="en-US" dirty="0" smtClean="0">
                <a:sym typeface="Wingdings" pitchFamily="2" charset="2"/>
              </a:rPr>
              <a:t>Based on </a:t>
            </a:r>
            <a:r>
              <a:rPr lang="en-US" dirty="0" err="1" smtClean="0">
                <a:sym typeface="Wingdings" pitchFamily="2" charset="2"/>
              </a:rPr>
              <a:t>EURANOS</a:t>
            </a:r>
            <a:r>
              <a:rPr lang="en-US" dirty="0" smtClean="0">
                <a:sym typeface="Wingdings" pitchFamily="2" charset="2"/>
              </a:rPr>
              <a:t> experience, </a:t>
            </a:r>
            <a:r>
              <a:rPr lang="en-US" dirty="0" err="1" smtClean="0">
                <a:sym typeface="Wingdings" pitchFamily="2" charset="2"/>
              </a:rPr>
              <a:t>FP7</a:t>
            </a:r>
            <a:r>
              <a:rPr lang="en-US" dirty="0" smtClean="0">
                <a:sym typeface="Wingdings" pitchFamily="2" charset="2"/>
              </a:rPr>
              <a:t> projects: NERIS-</a:t>
            </a:r>
            <a:r>
              <a:rPr lang="en-US" dirty="0" err="1" smtClean="0">
                <a:sym typeface="Wingdings" pitchFamily="2" charset="2"/>
              </a:rPr>
              <a:t>TP</a:t>
            </a:r>
            <a:r>
              <a:rPr lang="en-US" dirty="0" smtClean="0">
                <a:sym typeface="Wingdings" pitchFamily="2" charset="2"/>
              </a:rPr>
              <a:t> and DETECT</a:t>
            </a:r>
          </a:p>
          <a:p>
            <a:pPr lvl="1"/>
            <a:r>
              <a:rPr lang="en-US" dirty="0" smtClean="0">
                <a:sym typeface="Wingdings" pitchFamily="2" charset="2"/>
              </a:rPr>
              <a:t>First lessons from Fukushima accident</a:t>
            </a:r>
          </a:p>
          <a:p>
            <a:pPr lvl="1"/>
            <a:r>
              <a:rPr lang="en-US" dirty="0" smtClean="0">
                <a:sym typeface="Wingdings" pitchFamily="2" charset="2"/>
              </a:rPr>
              <a:t>Further developed during Bratislava </a:t>
            </a:r>
            <a:r>
              <a:rPr lang="en-US" dirty="0" err="1" smtClean="0">
                <a:sym typeface="Wingdings" pitchFamily="2" charset="2"/>
              </a:rPr>
              <a:t>ICRP</a:t>
            </a:r>
            <a:r>
              <a:rPr lang="en-US" dirty="0" smtClean="0">
                <a:sym typeface="Wingdings" pitchFamily="2" charset="2"/>
              </a:rPr>
              <a:t> Workshop (February 2012)</a:t>
            </a:r>
          </a:p>
          <a:p>
            <a:pPr lvl="1"/>
            <a:r>
              <a:rPr lang="en-US" dirty="0" smtClean="0">
                <a:sym typeface="Wingdings" pitchFamily="2" charset="2"/>
              </a:rPr>
              <a:t>After consultation with stakeholders and NERIS members </a:t>
            </a:r>
            <a:r>
              <a:rPr lang="en-US" dirty="0" err="1" smtClean="0">
                <a:sym typeface="Wingdings" pitchFamily="2" charset="2"/>
              </a:rPr>
              <a:t>SRA</a:t>
            </a:r>
            <a:r>
              <a:rPr lang="en-US" dirty="0" smtClean="0">
                <a:sym typeface="Wingdings" pitchFamily="2" charset="2"/>
              </a:rPr>
              <a:t> published in March 2012 on NERIS website</a:t>
            </a:r>
          </a:p>
          <a:p>
            <a:pPr marL="0" indent="0">
              <a:buNone/>
            </a:pPr>
            <a:endParaRPr lang="en-US" dirty="0" smtClean="0">
              <a:sym typeface="Wingdings" pitchFamily="2" charset="2"/>
            </a:endParaRPr>
          </a:p>
          <a:p>
            <a:endParaRPr lang="en-US" dirty="0"/>
          </a:p>
        </p:txBody>
      </p:sp>
      <p:sp>
        <p:nvSpPr>
          <p:cNvPr id="4" name="TextBox 3"/>
          <p:cNvSpPr txBox="1"/>
          <p:nvPr/>
        </p:nvSpPr>
        <p:spPr>
          <a:xfrm>
            <a:off x="154168" y="2828749"/>
            <a:ext cx="2862163" cy="3539430"/>
          </a:xfrm>
          <a:prstGeom prst="rect">
            <a:avLst/>
          </a:prstGeom>
          <a:noFill/>
        </p:spPr>
        <p:txBody>
          <a:bodyPr wrap="square" rtlCol="0">
            <a:spAutoFit/>
          </a:bodyPr>
          <a:lstStyle/>
          <a:p>
            <a:r>
              <a:rPr lang="en-GB" sz="1600" b="1" dirty="0"/>
              <a:t>Break-out </a:t>
            </a:r>
            <a:r>
              <a:rPr lang="en-GB" sz="1600" b="1" dirty="0" smtClean="0"/>
              <a:t>sessions </a:t>
            </a:r>
          </a:p>
          <a:p>
            <a:r>
              <a:rPr lang="en-GB" sz="1600" b="1" kern="50" dirty="0" smtClean="0">
                <a:solidFill>
                  <a:srgbClr val="C00000"/>
                </a:solidFill>
                <a:ea typeface="Times New Roman"/>
                <a:cs typeface="Calibri"/>
              </a:rPr>
              <a:t>Topic </a:t>
            </a:r>
            <a:r>
              <a:rPr lang="en-GB" sz="1600" b="1" kern="50" dirty="0">
                <a:solidFill>
                  <a:srgbClr val="C00000"/>
                </a:solidFill>
                <a:ea typeface="Times New Roman"/>
                <a:cs typeface="Calibri"/>
              </a:rPr>
              <a:t>1. </a:t>
            </a:r>
            <a:r>
              <a:rPr lang="en-GB" sz="1600" kern="50" dirty="0">
                <a:ea typeface="Times New Roman"/>
                <a:cs typeface="Calibri"/>
              </a:rPr>
              <a:t>New challenges in atmospheric &amp; aquatic modelling – Needs for improvement  </a:t>
            </a:r>
          </a:p>
          <a:p>
            <a:r>
              <a:rPr lang="en-GB" sz="1600" b="1" kern="50" dirty="0" smtClean="0">
                <a:solidFill>
                  <a:srgbClr val="C00000"/>
                </a:solidFill>
                <a:ea typeface="Times New Roman"/>
                <a:cs typeface="Calibri"/>
              </a:rPr>
              <a:t>Topic </a:t>
            </a:r>
            <a:r>
              <a:rPr lang="en-GB" sz="1600" b="1" kern="50" dirty="0">
                <a:solidFill>
                  <a:srgbClr val="C00000"/>
                </a:solidFill>
                <a:ea typeface="Times New Roman"/>
                <a:cs typeface="Calibri"/>
              </a:rPr>
              <a:t>2. </a:t>
            </a:r>
            <a:r>
              <a:rPr lang="en-GB" sz="1600" kern="50" dirty="0">
                <a:ea typeface="Times New Roman"/>
                <a:cs typeface="Calibri"/>
              </a:rPr>
              <a:t>New challenges for better dose assessments and decision support based on improved knowledge: source term, scenarios, etc. </a:t>
            </a:r>
            <a:endParaRPr lang="en-GB" sz="1600" kern="50" dirty="0" smtClean="0">
              <a:ea typeface="Times New Roman"/>
              <a:cs typeface="Calibri"/>
            </a:endParaRPr>
          </a:p>
          <a:p>
            <a:r>
              <a:rPr lang="en-GB" sz="1600" b="1" kern="50" dirty="0" smtClean="0">
                <a:solidFill>
                  <a:srgbClr val="C00000"/>
                </a:solidFill>
                <a:ea typeface="Times New Roman"/>
                <a:cs typeface="Calibri"/>
              </a:rPr>
              <a:t>Topic </a:t>
            </a:r>
            <a:r>
              <a:rPr lang="en-GB" sz="1600" b="1" kern="50" dirty="0">
                <a:solidFill>
                  <a:srgbClr val="C00000"/>
                </a:solidFill>
                <a:ea typeface="Times New Roman"/>
                <a:cs typeface="Calibri"/>
              </a:rPr>
              <a:t>3. </a:t>
            </a:r>
            <a:r>
              <a:rPr lang="en-GB" sz="1600" kern="50" dirty="0">
                <a:ea typeface="Times New Roman"/>
                <a:cs typeface="Calibri"/>
              </a:rPr>
              <a:t>New challenges in stakeholder involvement and local preparedness and communication </a:t>
            </a:r>
            <a:r>
              <a:rPr lang="en-GB" sz="1600" kern="50" dirty="0" smtClean="0">
                <a:ea typeface="Times New Roman"/>
                <a:cs typeface="Calibri"/>
              </a:rPr>
              <a:t>strategies</a:t>
            </a:r>
            <a:endParaRPr lang="en-US" sz="1600" dirty="0"/>
          </a:p>
        </p:txBody>
      </p:sp>
    </p:spTree>
    <p:extLst>
      <p:ext uri="{BB962C8B-B14F-4D97-AF65-F5344CB8AC3E}">
        <p14:creationId xmlns:p14="http://schemas.microsoft.com/office/powerpoint/2010/main" val="99773896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Further development of the NERIS </a:t>
            </a:r>
            <a:r>
              <a:rPr lang="en-US" dirty="0" err="1" smtClean="0"/>
              <a:t>SRA</a:t>
            </a:r>
            <a:endParaRPr lang="en-US" dirty="0"/>
          </a:p>
        </p:txBody>
      </p:sp>
      <p:sp>
        <p:nvSpPr>
          <p:cNvPr id="3" name="Content Placeholder 2"/>
          <p:cNvSpPr>
            <a:spLocks noGrp="1"/>
          </p:cNvSpPr>
          <p:nvPr>
            <p:ph idx="1"/>
          </p:nvPr>
        </p:nvSpPr>
        <p:spPr/>
        <p:txBody>
          <a:bodyPr/>
          <a:lstStyle/>
          <a:p>
            <a:r>
              <a:rPr lang="en-US" dirty="0" smtClean="0"/>
              <a:t>Since 2011 at least a yearly R&amp;D Committee meeting in which the </a:t>
            </a:r>
            <a:r>
              <a:rPr lang="en-US" dirty="0" err="1" smtClean="0"/>
              <a:t>SRA</a:t>
            </a:r>
            <a:r>
              <a:rPr lang="en-US" dirty="0" smtClean="0"/>
              <a:t> is discussed (in total 7 meetings organized)</a:t>
            </a:r>
          </a:p>
          <a:p>
            <a:r>
              <a:rPr lang="en-US" dirty="0" err="1" smtClean="0"/>
              <a:t>SRA</a:t>
            </a:r>
            <a:r>
              <a:rPr lang="en-US" dirty="0" smtClean="0"/>
              <a:t> updated in </a:t>
            </a:r>
            <a:r>
              <a:rPr lang="en-US" dirty="0"/>
              <a:t>A</a:t>
            </a:r>
            <a:r>
              <a:rPr lang="en-US" dirty="0" smtClean="0"/>
              <a:t>pril 2014</a:t>
            </a:r>
          </a:p>
          <a:p>
            <a:pPr lvl="1"/>
            <a:r>
              <a:rPr lang="en-US" dirty="0" smtClean="0"/>
              <a:t>Same structure: general introductory text and tables for all key topics</a:t>
            </a:r>
          </a:p>
          <a:p>
            <a:pPr lvl="1"/>
            <a:r>
              <a:rPr lang="en-US" dirty="0" smtClean="0"/>
              <a:t>Update and simplification of tables</a:t>
            </a:r>
          </a:p>
          <a:p>
            <a:pPr lvl="1"/>
            <a:r>
              <a:rPr lang="en-US" dirty="0" smtClean="0"/>
              <a:t>Indication of which topics are addressed in European projects (NERIS-</a:t>
            </a:r>
            <a:r>
              <a:rPr lang="en-US" dirty="0" err="1" smtClean="0"/>
              <a:t>TP</a:t>
            </a:r>
            <a:r>
              <a:rPr lang="en-US" dirty="0" smtClean="0"/>
              <a:t>, PREPARE, …)</a:t>
            </a:r>
          </a:p>
          <a:p>
            <a:pPr lvl="1"/>
            <a:r>
              <a:rPr lang="en-US" dirty="0" smtClean="0"/>
              <a:t>Relation with SRA other platforms (ALLIANCE, </a:t>
            </a:r>
            <a:r>
              <a:rPr lang="en-US" dirty="0" smtClean="0"/>
              <a:t>MELODI, </a:t>
            </a:r>
            <a:r>
              <a:rPr lang="en-US" dirty="0" smtClean="0"/>
              <a:t>EURADOS)</a:t>
            </a:r>
          </a:p>
          <a:p>
            <a:pPr lvl="1"/>
            <a:r>
              <a:rPr lang="en-US" dirty="0" smtClean="0"/>
              <a:t>First indication of priorities (6 high priority topics + 7 priority topics)</a:t>
            </a:r>
          </a:p>
          <a:p>
            <a:pPr marL="422275" lvl="1" indent="0">
              <a:buNone/>
            </a:pPr>
            <a:endParaRPr lang="en-US" dirty="0" smtClean="0"/>
          </a:p>
          <a:p>
            <a:pPr marL="422275" lvl="1" indent="0">
              <a:buNone/>
            </a:pPr>
            <a:r>
              <a:rPr lang="en-US" dirty="0" smtClean="0"/>
              <a:t>Can be found on the NERIS </a:t>
            </a:r>
            <a:r>
              <a:rPr lang="en-US" dirty="0"/>
              <a:t>website: </a:t>
            </a:r>
            <a:r>
              <a:rPr lang="en-US" dirty="0">
                <a:hlinkClick r:id="rId2"/>
              </a:rPr>
              <a:t>http://www.eu-neris.net</a:t>
            </a:r>
            <a:r>
              <a:rPr lang="en-US" dirty="0" smtClean="0">
                <a:hlinkClick r:id="rId2"/>
              </a:rPr>
              <a:t>/</a:t>
            </a:r>
            <a:endParaRPr lang="en-US" dirty="0" smtClean="0"/>
          </a:p>
          <a:p>
            <a:pPr marL="422275" lvl="1" indent="0">
              <a:buNone/>
            </a:pPr>
            <a:endParaRPr lang="en-US" dirty="0" smtClean="0"/>
          </a:p>
          <a:p>
            <a:pPr marL="422275" lvl="1" indent="0">
              <a:buNone/>
            </a:pPr>
            <a:endParaRPr lang="en-US" dirty="0" smtClean="0"/>
          </a:p>
          <a:p>
            <a:pPr lvl="1"/>
            <a:endParaRPr lang="en-US" dirty="0"/>
          </a:p>
        </p:txBody>
      </p:sp>
    </p:spTree>
    <p:extLst>
      <p:ext uri="{BB962C8B-B14F-4D97-AF65-F5344CB8AC3E}">
        <p14:creationId xmlns:p14="http://schemas.microsoft.com/office/powerpoint/2010/main" val="356398435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key topics NERIS </a:t>
            </a:r>
            <a:r>
              <a:rPr lang="en-US" dirty="0" err="1" smtClean="0"/>
              <a:t>SRA</a:t>
            </a:r>
            <a:endParaRPr lang="en-US" dirty="0"/>
          </a:p>
        </p:txBody>
      </p:sp>
      <p:sp>
        <p:nvSpPr>
          <p:cNvPr id="3" name="Content Placeholder 2"/>
          <p:cNvSpPr>
            <a:spLocks noGrp="1"/>
          </p:cNvSpPr>
          <p:nvPr>
            <p:ph idx="1"/>
          </p:nvPr>
        </p:nvSpPr>
        <p:spPr/>
        <p:txBody>
          <a:bodyPr/>
          <a:lstStyle/>
          <a:p>
            <a:pPr marL="0" indent="0">
              <a:buNone/>
            </a:pPr>
            <a:r>
              <a:rPr lang="en-GB" sz="2000" b="1" dirty="0"/>
              <a:t>New challenges in atmospheric &amp; aquatic modelling – Needs for improvement</a:t>
            </a:r>
            <a:endParaRPr lang="nl-BE" sz="2000" dirty="0"/>
          </a:p>
          <a:p>
            <a:pPr lvl="0"/>
            <a:r>
              <a:rPr lang="en-GB" sz="2000" dirty="0"/>
              <a:t>Key Topic 1: Atmospheric dispersion modelling</a:t>
            </a:r>
            <a:endParaRPr lang="nl-BE" sz="2000" dirty="0"/>
          </a:p>
          <a:p>
            <a:pPr lvl="0"/>
            <a:r>
              <a:rPr lang="en-GB" sz="2000" dirty="0"/>
              <a:t>Key Topic 2: Aquatic dispersion modelling</a:t>
            </a:r>
            <a:endParaRPr lang="nl-BE" sz="2000" dirty="0"/>
          </a:p>
          <a:p>
            <a:pPr marL="0" indent="0">
              <a:buNone/>
            </a:pPr>
            <a:r>
              <a:rPr lang="en-GB" sz="2000" b="1" dirty="0"/>
              <a:t>New challenges for better dose assessments and decision support based on improved knowledge: source term, scenarios, etc. </a:t>
            </a:r>
            <a:endParaRPr lang="nl-BE" sz="2000" dirty="0"/>
          </a:p>
          <a:p>
            <a:pPr lvl="0"/>
            <a:r>
              <a:rPr lang="en-GB" sz="2000" dirty="0"/>
              <a:t>Key Topic 3: Improvement of existing Decision Support Systems</a:t>
            </a:r>
            <a:endParaRPr lang="nl-BE" sz="2000" dirty="0"/>
          </a:p>
          <a:p>
            <a:pPr lvl="0"/>
            <a:r>
              <a:rPr lang="en-GB" sz="2000" dirty="0"/>
              <a:t>Key Topic 4: Data mining, information gathering and providing information to stakeholders and mass media</a:t>
            </a:r>
            <a:endParaRPr lang="nl-BE" sz="2000" dirty="0"/>
          </a:p>
          <a:p>
            <a:pPr lvl="0"/>
            <a:r>
              <a:rPr lang="en-GB" sz="2000" dirty="0"/>
              <a:t>Key Topic 5: Improving the decision-making processes</a:t>
            </a:r>
            <a:endParaRPr lang="nl-BE" sz="2000" dirty="0"/>
          </a:p>
          <a:p>
            <a:pPr marL="0" indent="0">
              <a:buNone/>
            </a:pPr>
            <a:r>
              <a:rPr lang="en-GB" sz="2000" b="1" dirty="0"/>
              <a:t>New challenges in stakeholder involvement and local preparedness and communication strategies.</a:t>
            </a:r>
            <a:endParaRPr lang="nl-BE" sz="2000" dirty="0"/>
          </a:p>
          <a:p>
            <a:pPr lvl="0"/>
            <a:r>
              <a:rPr lang="en-GB" sz="2000" dirty="0"/>
              <a:t>Key Topic 6. Stakeholder engagement and dialogue</a:t>
            </a:r>
            <a:endParaRPr lang="nl-BE" sz="2000" dirty="0"/>
          </a:p>
          <a:p>
            <a:pPr lvl="0"/>
            <a:r>
              <a:rPr lang="en-GB" sz="2000" dirty="0"/>
              <a:t>Key Topic 7: Social media/networking technology</a:t>
            </a:r>
            <a:endParaRPr lang="nl-BE" sz="2000" dirty="0"/>
          </a:p>
          <a:p>
            <a:endParaRPr lang="en-US" dirty="0"/>
          </a:p>
        </p:txBody>
      </p:sp>
    </p:spTree>
    <p:extLst>
      <p:ext uri="{BB962C8B-B14F-4D97-AF65-F5344CB8AC3E}">
        <p14:creationId xmlns:p14="http://schemas.microsoft.com/office/powerpoint/2010/main" val="21634147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Priority setting in context of </a:t>
            </a:r>
            <a:r>
              <a:rPr lang="en-US" dirty="0" err="1" smtClean="0"/>
              <a:t>CONCERT</a:t>
            </a:r>
            <a:r>
              <a:rPr lang="en-US" sz="2200" baseline="50000" dirty="0" err="1" smtClean="0"/>
              <a:t>1</a:t>
            </a:r>
            <a:r>
              <a:rPr lang="en-US" dirty="0" smtClean="0"/>
              <a:t> call</a:t>
            </a:r>
            <a:endParaRPr lang="en-US" dirty="0"/>
          </a:p>
        </p:txBody>
      </p:sp>
      <p:sp>
        <p:nvSpPr>
          <p:cNvPr id="3" name="Content Placeholder 2"/>
          <p:cNvSpPr>
            <a:spLocks noGrp="1"/>
          </p:cNvSpPr>
          <p:nvPr>
            <p:ph idx="1"/>
          </p:nvPr>
        </p:nvSpPr>
        <p:spPr/>
        <p:txBody>
          <a:bodyPr/>
          <a:lstStyle/>
          <a:p>
            <a:pPr marL="0" indent="0">
              <a:buNone/>
            </a:pPr>
            <a:r>
              <a:rPr lang="en-GB" dirty="0" smtClean="0"/>
              <a:t>In 2015 further work was done to determine NERIS research priorities in the context of the CONCERT. The final definition of research priorities was based on: </a:t>
            </a:r>
            <a:endParaRPr lang="nl-BE" dirty="0"/>
          </a:p>
          <a:p>
            <a:pPr lvl="0"/>
            <a:r>
              <a:rPr lang="en-GB" sz="1800" dirty="0"/>
              <a:t>The priorities identified in the current SRA of </a:t>
            </a:r>
            <a:r>
              <a:rPr lang="en-GB" sz="1800" dirty="0" smtClean="0"/>
              <a:t>NERIS;</a:t>
            </a:r>
          </a:p>
          <a:p>
            <a:pPr lvl="0"/>
            <a:r>
              <a:rPr lang="en-GB" sz="1800" dirty="0" smtClean="0"/>
              <a:t>The </a:t>
            </a:r>
            <a:r>
              <a:rPr lang="en-GB" sz="1800" dirty="0"/>
              <a:t>input from the members of the NERIS R&amp;D Committee;</a:t>
            </a:r>
            <a:endParaRPr lang="nl-BE" sz="1800" dirty="0"/>
          </a:p>
          <a:p>
            <a:pPr lvl="0"/>
            <a:r>
              <a:rPr lang="en-GB" sz="1800" dirty="0"/>
              <a:t>The </a:t>
            </a:r>
            <a:r>
              <a:rPr lang="en-GB" sz="1800" dirty="0" smtClean="0"/>
              <a:t>first NERIS </a:t>
            </a:r>
            <a:r>
              <a:rPr lang="en-GB" sz="1800" dirty="0"/>
              <a:t>workshop </a:t>
            </a:r>
            <a:r>
              <a:rPr lang="en-GB" sz="1800" dirty="0" smtClean="0"/>
              <a:t>organized in Milano</a:t>
            </a:r>
            <a:r>
              <a:rPr lang="en-GB" sz="1800" dirty="0"/>
              <a:t>, April </a:t>
            </a:r>
            <a:r>
              <a:rPr lang="en-GB" sz="1800" dirty="0" smtClean="0"/>
              <a:t>2015 </a:t>
            </a:r>
            <a:r>
              <a:rPr lang="en-GB" sz="1800" dirty="0"/>
              <a:t>and especially the conclusions from the session </a:t>
            </a:r>
            <a:r>
              <a:rPr lang="en-GB" sz="1800" dirty="0" smtClean="0"/>
              <a:t>rapporteurs</a:t>
            </a:r>
            <a:r>
              <a:rPr lang="en-GB" sz="1800" dirty="0"/>
              <a:t> </a:t>
            </a:r>
            <a:endParaRPr lang="en-GB" sz="1800" dirty="0" smtClean="0"/>
          </a:p>
          <a:p>
            <a:pPr lvl="0"/>
            <a:r>
              <a:rPr lang="en-GB" sz="1800" dirty="0" smtClean="0"/>
              <a:t>A </a:t>
            </a:r>
            <a:r>
              <a:rPr lang="en-GB" sz="1800" dirty="0"/>
              <a:t>consultation of all NERIS members related to the identified priorities (July 2015);</a:t>
            </a:r>
            <a:endParaRPr lang="nl-BE" sz="1800" dirty="0"/>
          </a:p>
          <a:p>
            <a:pPr lvl="0"/>
            <a:r>
              <a:rPr lang="en-GB" sz="1800" dirty="0"/>
              <a:t>The Operra survey;</a:t>
            </a:r>
            <a:endParaRPr lang="nl-BE" sz="1800" dirty="0"/>
          </a:p>
          <a:p>
            <a:pPr lvl="0"/>
            <a:r>
              <a:rPr lang="en-GB" sz="1800" dirty="0"/>
              <a:t>The realizations in past and current EU funded projects and especially from the Fukushima </a:t>
            </a:r>
            <a:r>
              <a:rPr lang="en-GB" sz="1800" dirty="0" smtClean="0"/>
              <a:t>experience.</a:t>
            </a:r>
            <a:endParaRPr lang="en-US" dirty="0"/>
          </a:p>
          <a:p>
            <a:pPr marL="0" indent="0">
              <a:buNone/>
            </a:pPr>
            <a:endParaRPr lang="en-US" sz="800" dirty="0" smtClean="0"/>
          </a:p>
          <a:p>
            <a:pPr marL="0" indent="0">
              <a:buNone/>
            </a:pPr>
            <a:r>
              <a:rPr lang="en-US" dirty="0" smtClean="0"/>
              <a:t>This resulted in a NERIS statement (august 2015</a:t>
            </a:r>
            <a:r>
              <a:rPr lang="en-US" dirty="0"/>
              <a:t>) : </a:t>
            </a:r>
            <a:r>
              <a:rPr lang="en-US" sz="1600" dirty="0">
                <a:hlinkClick r:id="rId2"/>
              </a:rPr>
              <a:t>http://www.eu-neris.net</a:t>
            </a:r>
            <a:r>
              <a:rPr lang="en-US" sz="1600" dirty="0" smtClean="0">
                <a:hlinkClick r:id="rId2"/>
              </a:rPr>
              <a:t>/</a:t>
            </a:r>
            <a:endParaRPr lang="en-US" sz="1600" dirty="0" smtClean="0"/>
          </a:p>
          <a:p>
            <a:pPr marL="0" indent="0">
              <a:buNone/>
            </a:pPr>
            <a:endParaRPr lang="en-US" dirty="0" smtClean="0"/>
          </a:p>
          <a:p>
            <a:endParaRPr lang="en-US" dirty="0"/>
          </a:p>
        </p:txBody>
      </p:sp>
      <p:sp>
        <p:nvSpPr>
          <p:cNvPr id="4" name="TextBox 3"/>
          <p:cNvSpPr txBox="1"/>
          <p:nvPr/>
        </p:nvSpPr>
        <p:spPr>
          <a:xfrm>
            <a:off x="130629" y="5990043"/>
            <a:ext cx="6531429" cy="523220"/>
          </a:xfrm>
          <a:prstGeom prst="rect">
            <a:avLst/>
          </a:prstGeom>
          <a:noFill/>
        </p:spPr>
        <p:txBody>
          <a:bodyPr wrap="square" rtlCol="0">
            <a:spAutoFit/>
          </a:bodyPr>
          <a:lstStyle/>
          <a:p>
            <a:r>
              <a:rPr lang="en-US" baseline="30000" dirty="0" err="1" smtClean="0"/>
              <a:t>1</a:t>
            </a:r>
            <a:r>
              <a:rPr lang="en-US" dirty="0" err="1" smtClean="0"/>
              <a:t>CONCERT</a:t>
            </a:r>
            <a:r>
              <a:rPr lang="en-US" dirty="0" smtClean="0"/>
              <a:t> ’European </a:t>
            </a:r>
            <a:r>
              <a:rPr lang="en-US" dirty="0"/>
              <a:t>Joint </a:t>
            </a:r>
            <a:r>
              <a:rPr lang="en-US" dirty="0" err="1"/>
              <a:t>Programme</a:t>
            </a:r>
            <a:r>
              <a:rPr lang="en-US" dirty="0"/>
              <a:t> for the Integration of Radiation Protection Research’ under Horizon 2020 </a:t>
            </a:r>
          </a:p>
        </p:txBody>
      </p:sp>
    </p:spTree>
    <p:extLst>
      <p:ext uri="{BB962C8B-B14F-4D97-AF65-F5344CB8AC3E}">
        <p14:creationId xmlns:p14="http://schemas.microsoft.com/office/powerpoint/2010/main" val="15701824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Defined priorities (in this order)</a:t>
            </a:r>
            <a:endParaRPr lang="en-US" dirty="0"/>
          </a:p>
        </p:txBody>
      </p:sp>
      <p:sp>
        <p:nvSpPr>
          <p:cNvPr id="3" name="Content Placeholder 2"/>
          <p:cNvSpPr>
            <a:spLocks noGrp="1"/>
          </p:cNvSpPr>
          <p:nvPr>
            <p:ph idx="1"/>
          </p:nvPr>
        </p:nvSpPr>
        <p:spPr>
          <a:xfrm>
            <a:off x="265815" y="1136442"/>
            <a:ext cx="8573386" cy="5092126"/>
          </a:xfrm>
        </p:spPr>
        <p:txBody>
          <a:bodyPr/>
          <a:lstStyle/>
          <a:p>
            <a:pPr marL="457200" lvl="0" indent="-457200">
              <a:buFont typeface="+mj-ea"/>
              <a:buAutoNum type="circleNumDbPlain"/>
            </a:pPr>
            <a:r>
              <a:rPr lang="en-GB" b="1" dirty="0"/>
              <a:t>Assessment of and communication of uncertainties</a:t>
            </a:r>
            <a:r>
              <a:rPr lang="en-GB" dirty="0"/>
              <a:t>.  </a:t>
            </a:r>
            <a:r>
              <a:rPr lang="en-US" sz="1400" dirty="0" smtClean="0"/>
              <a:t>Investigation </a:t>
            </a:r>
            <a:r>
              <a:rPr lang="en-US" sz="1400" dirty="0"/>
              <a:t>of data uncertainties </a:t>
            </a:r>
            <a:r>
              <a:rPr lang="en-US" sz="1400" dirty="0" smtClean="0"/>
              <a:t>and </a:t>
            </a:r>
            <a:r>
              <a:rPr lang="en-US" sz="1400" dirty="0"/>
              <a:t>how they can be communicated, e.g. in model results and in Decision Support Systems (</a:t>
            </a:r>
            <a:r>
              <a:rPr lang="en-US" sz="1400" dirty="0" err="1"/>
              <a:t>DSS</a:t>
            </a:r>
            <a:r>
              <a:rPr lang="en-US" sz="1400" dirty="0"/>
              <a:t>) to help decision-makers to understand the radiological situation. </a:t>
            </a:r>
            <a:endParaRPr lang="en-US" sz="1400" dirty="0" smtClean="0"/>
          </a:p>
          <a:p>
            <a:pPr marL="457200" lvl="0" indent="-457200">
              <a:buFont typeface="+mj-ea"/>
              <a:buAutoNum type="circleNumDbPlain"/>
            </a:pPr>
            <a:r>
              <a:rPr lang="en-US" b="1" dirty="0" smtClean="0"/>
              <a:t>Robust </a:t>
            </a:r>
            <a:r>
              <a:rPr lang="en-US" b="1" dirty="0"/>
              <a:t>decision-making.</a:t>
            </a:r>
            <a:r>
              <a:rPr lang="en-US" dirty="0"/>
              <a:t> </a:t>
            </a:r>
            <a:r>
              <a:rPr lang="en-US" sz="1600" dirty="0"/>
              <a:t>Structuring the decision processes  and the protective strategies at national, regional and local levels  with the help of formal decision aid </a:t>
            </a:r>
            <a:r>
              <a:rPr lang="en-US" sz="1600" dirty="0" smtClean="0"/>
              <a:t>tools</a:t>
            </a:r>
          </a:p>
          <a:p>
            <a:pPr marL="457200" lvl="0" indent="-457200">
              <a:buFont typeface="+mj-ea"/>
              <a:buAutoNum type="circleNumDbPlain"/>
            </a:pPr>
            <a:r>
              <a:rPr lang="en-GB" b="1" dirty="0" smtClean="0"/>
              <a:t>Countermeasure </a:t>
            </a:r>
            <a:r>
              <a:rPr lang="en-GB" b="1" dirty="0"/>
              <a:t>strategy preparedness.</a:t>
            </a:r>
            <a:r>
              <a:rPr lang="en-GB" dirty="0"/>
              <a:t> </a:t>
            </a:r>
            <a:r>
              <a:rPr lang="en-US" sz="1600" dirty="0"/>
              <a:t>Development of sustainable preparedness strategy at Local, National and European level, based on the analysis of countermeasures for relevant accident scenarios. </a:t>
            </a:r>
            <a:endParaRPr lang="en-US" sz="1600" dirty="0" smtClean="0"/>
          </a:p>
          <a:p>
            <a:pPr marL="457200" lvl="0" indent="-457200">
              <a:buFont typeface="+mj-ea"/>
              <a:buAutoNum type="circleNumDbPlain"/>
            </a:pPr>
            <a:r>
              <a:rPr lang="en-GB" b="1" dirty="0" smtClean="0"/>
              <a:t>Atmospheric </a:t>
            </a:r>
            <a:r>
              <a:rPr lang="en-GB" b="1" dirty="0"/>
              <a:t>dispersion modelling.</a:t>
            </a:r>
            <a:r>
              <a:rPr lang="en-GB" dirty="0"/>
              <a:t> </a:t>
            </a:r>
            <a:r>
              <a:rPr lang="en-GB" sz="1600" dirty="0"/>
              <a:t>To make more reliable forecasts of atmospheric dispersion, including data assimilation and improved inverse modelling </a:t>
            </a:r>
            <a:endParaRPr lang="nl-BE" sz="1600" dirty="0"/>
          </a:p>
          <a:p>
            <a:pPr marL="457200" lvl="0" indent="-457200">
              <a:buFont typeface="+mj-ea"/>
              <a:buAutoNum type="circleNumDbPlain"/>
            </a:pPr>
            <a:r>
              <a:rPr lang="en-GB" b="1" dirty="0"/>
              <a:t>Local radio-ecological models.</a:t>
            </a:r>
            <a:r>
              <a:rPr lang="en-GB" dirty="0"/>
              <a:t> </a:t>
            </a:r>
            <a:r>
              <a:rPr lang="en-US" sz="1600" dirty="0"/>
              <a:t>Development and integration in general </a:t>
            </a:r>
            <a:r>
              <a:rPr lang="en-US" sz="1600" dirty="0" err="1"/>
              <a:t>DSS</a:t>
            </a:r>
            <a:r>
              <a:rPr lang="en-US" sz="1600" dirty="0"/>
              <a:t> of local radio-ecological models interlinked with monitoring information and the more global and food chain dose models. </a:t>
            </a:r>
            <a:endParaRPr lang="en-US" sz="1600" dirty="0" smtClean="0"/>
          </a:p>
          <a:p>
            <a:pPr marL="457200" lvl="0" indent="-457200">
              <a:buFont typeface="+mj-ea"/>
              <a:buAutoNum type="circleNumDbPlain"/>
            </a:pPr>
            <a:r>
              <a:rPr lang="en-US" b="1" dirty="0" smtClean="0"/>
              <a:t>Monitoring </a:t>
            </a:r>
            <a:r>
              <a:rPr lang="en-US" b="1" dirty="0"/>
              <a:t>strategies.</a:t>
            </a:r>
            <a:r>
              <a:rPr lang="en-US" dirty="0"/>
              <a:t> </a:t>
            </a:r>
            <a:r>
              <a:rPr lang="en-GB" sz="1600" dirty="0"/>
              <a:t>Optimised use of monitoring resources, including mobile units and trans‐border issues. Integration of new monitoring technologies (e.g.; drones). Development of processes and tools for integrating the monitoring results from experts and lay people into a common operational picture (monitoring crowdsourcing</a:t>
            </a:r>
            <a:r>
              <a:rPr lang="en-GB" sz="1600" dirty="0" smtClean="0"/>
              <a:t>)..</a:t>
            </a:r>
            <a:endParaRPr lang="nl-BE" sz="1600" dirty="0"/>
          </a:p>
          <a:p>
            <a:endParaRPr lang="en-US" dirty="0"/>
          </a:p>
        </p:txBody>
      </p:sp>
    </p:spTree>
    <p:extLst>
      <p:ext uri="{BB962C8B-B14F-4D97-AF65-F5344CB8AC3E}">
        <p14:creationId xmlns:p14="http://schemas.microsoft.com/office/powerpoint/2010/main" val="298088278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Preliminary announcement of the first CONCERT call</a:t>
            </a:r>
            <a:endParaRPr lang="en-US" dirty="0"/>
          </a:p>
        </p:txBody>
      </p:sp>
      <p:sp>
        <p:nvSpPr>
          <p:cNvPr id="3" name="Content Placeholder 2"/>
          <p:cNvSpPr>
            <a:spLocks noGrp="1"/>
          </p:cNvSpPr>
          <p:nvPr>
            <p:ph idx="1"/>
          </p:nvPr>
        </p:nvSpPr>
        <p:spPr/>
        <p:txBody>
          <a:bodyPr/>
          <a:lstStyle/>
          <a:p>
            <a:pPr marL="0" indent="0">
              <a:buNone/>
            </a:pPr>
            <a:r>
              <a:rPr lang="en-US" dirty="0"/>
              <a:t>Project proposals will address multidisciplinary and transnational research. The project proposals must cover one of the following areas that are equal in relevance for this call: </a:t>
            </a:r>
          </a:p>
          <a:p>
            <a:r>
              <a:rPr lang="en-US" dirty="0" smtClean="0"/>
              <a:t>Topic </a:t>
            </a:r>
            <a:r>
              <a:rPr lang="en-US" dirty="0"/>
              <a:t>1: Improvement of health risk assessment associated with low dose/dose rate radiation; </a:t>
            </a:r>
          </a:p>
          <a:p>
            <a:r>
              <a:rPr lang="en-US" dirty="0" smtClean="0"/>
              <a:t>Topic </a:t>
            </a:r>
            <a:r>
              <a:rPr lang="en-US" dirty="0"/>
              <a:t>2: Reducing </a:t>
            </a:r>
            <a:r>
              <a:rPr lang="en-US" b="1" dirty="0">
                <a:solidFill>
                  <a:srgbClr val="C00000"/>
                </a:solidFill>
              </a:rPr>
              <a:t>uncertainties</a:t>
            </a:r>
            <a:r>
              <a:rPr lang="en-US" dirty="0">
                <a:solidFill>
                  <a:srgbClr val="C00000"/>
                </a:solidFill>
              </a:rPr>
              <a:t> </a:t>
            </a:r>
            <a:r>
              <a:rPr lang="en-US" dirty="0"/>
              <a:t>in human and ecosystem radiological risk assessment and </a:t>
            </a:r>
            <a:r>
              <a:rPr lang="en-US" dirty="0">
                <a:solidFill>
                  <a:srgbClr val="C00000"/>
                </a:solidFill>
              </a:rPr>
              <a:t>management in nuclear emergencies</a:t>
            </a:r>
            <a:r>
              <a:rPr lang="en-US" dirty="0"/>
              <a:t> and existing exposure situations, including NORM. </a:t>
            </a:r>
            <a:endParaRPr lang="en-US" dirty="0" smtClean="0"/>
          </a:p>
          <a:p>
            <a:endParaRPr lang="en-US" dirty="0"/>
          </a:p>
          <a:p>
            <a:pPr marL="0" indent="0">
              <a:buNone/>
            </a:pPr>
            <a:r>
              <a:rPr lang="en-US" dirty="0" smtClean="0"/>
              <a:t>Visit:</a:t>
            </a:r>
            <a:endParaRPr lang="en-US" dirty="0">
              <a:hlinkClick r:id="rId2"/>
            </a:endParaRPr>
          </a:p>
          <a:p>
            <a:pPr marL="0" indent="0">
              <a:buNone/>
            </a:pPr>
            <a:r>
              <a:rPr lang="en-US" dirty="0" smtClean="0">
                <a:hlinkClick r:id="rId2"/>
              </a:rPr>
              <a:t>http</a:t>
            </a:r>
            <a:r>
              <a:rPr lang="en-US" dirty="0">
                <a:hlinkClick r:id="rId2"/>
              </a:rPr>
              <a:t>://</a:t>
            </a:r>
            <a:r>
              <a:rPr lang="en-US" dirty="0" smtClean="0">
                <a:hlinkClick r:id="rId2"/>
              </a:rPr>
              <a:t>www.concert-h2020.eu/en/Calls/Transnational_Call_2016</a:t>
            </a:r>
            <a:endParaRPr lang="en-US" dirty="0" smtClean="0"/>
          </a:p>
          <a:p>
            <a:pPr marL="0" indent="0">
              <a:buNone/>
            </a:pPr>
            <a:endParaRPr lang="en-US" dirty="0"/>
          </a:p>
        </p:txBody>
      </p:sp>
    </p:spTree>
    <p:extLst>
      <p:ext uri="{BB962C8B-B14F-4D97-AF65-F5344CB8AC3E}">
        <p14:creationId xmlns:p14="http://schemas.microsoft.com/office/powerpoint/2010/main" val="240579034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Planned work related to NERIS </a:t>
            </a:r>
            <a:r>
              <a:rPr lang="en-US" dirty="0" err="1" smtClean="0"/>
              <a:t>SRA</a:t>
            </a:r>
            <a:r>
              <a:rPr lang="en-US" dirty="0" smtClean="0"/>
              <a:t> in 2016</a:t>
            </a:r>
            <a:endParaRPr lang="en-US" dirty="0"/>
          </a:p>
        </p:txBody>
      </p:sp>
      <p:sp>
        <p:nvSpPr>
          <p:cNvPr id="3" name="Content Placeholder 2"/>
          <p:cNvSpPr>
            <a:spLocks noGrp="1"/>
          </p:cNvSpPr>
          <p:nvPr>
            <p:ph idx="1"/>
          </p:nvPr>
        </p:nvSpPr>
        <p:spPr/>
        <p:txBody>
          <a:bodyPr/>
          <a:lstStyle/>
          <a:p>
            <a:endParaRPr lang="en-US" dirty="0" smtClean="0"/>
          </a:p>
          <a:p>
            <a:r>
              <a:rPr lang="en-US" dirty="0"/>
              <a:t>U</a:t>
            </a:r>
            <a:r>
              <a:rPr lang="en-US" dirty="0" smtClean="0"/>
              <a:t>pdated NERIS SRA and/or roadmap in context of CONCERT project: deliverable is foreseen end of May</a:t>
            </a:r>
          </a:p>
          <a:p>
            <a:endParaRPr lang="en-US" dirty="0"/>
          </a:p>
          <a:p>
            <a:r>
              <a:rPr lang="en-US" dirty="0" smtClean="0"/>
              <a:t>New priority setting and NERIS statement as input to CONCERT in context of the preparation of the second CONCERT call: deadline September 2016 (Radiation Protection Week, Oxford)</a:t>
            </a:r>
            <a:endParaRPr lang="en-US" dirty="0"/>
          </a:p>
        </p:txBody>
      </p:sp>
    </p:spTree>
    <p:extLst>
      <p:ext uri="{BB962C8B-B14F-4D97-AF65-F5344CB8AC3E}">
        <p14:creationId xmlns:p14="http://schemas.microsoft.com/office/powerpoint/2010/main" val="135125019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_SCK">
  <a:themeElements>
    <a:clrScheme name="SCKCEN">
      <a:dk1>
        <a:srgbClr val="000000"/>
      </a:dk1>
      <a:lt1>
        <a:srgbClr val="ABE1FF"/>
      </a:lt1>
      <a:dk2>
        <a:srgbClr val="0DA9FF"/>
      </a:dk2>
      <a:lt2>
        <a:srgbClr val="FFFFFF"/>
      </a:lt2>
      <a:accent1>
        <a:srgbClr val="00517E"/>
      </a:accent1>
      <a:accent2>
        <a:srgbClr val="007DC3"/>
      </a:accent2>
      <a:accent3>
        <a:srgbClr val="0DA9FF"/>
      </a:accent3>
      <a:accent4>
        <a:srgbClr val="69C9FF"/>
      </a:accent4>
      <a:accent5>
        <a:srgbClr val="ABE1FF"/>
      </a:accent5>
      <a:accent6>
        <a:srgbClr val="D9F1FF"/>
      </a:accent6>
      <a:hlink>
        <a:srgbClr val="007DC3"/>
      </a:hlink>
      <a:folHlink>
        <a:srgbClr val="000000"/>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2__SCK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_SCK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_SCK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_SCK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_SCK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_SCK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_SCK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_SCK</Template>
  <TotalTime>421</TotalTime>
  <Pages>22</Pages>
  <Words>1431</Words>
  <Application>Microsoft Macintosh PowerPoint</Application>
  <PresentationFormat>Présentation à l'écran (4:3)</PresentationFormat>
  <Paragraphs>128</Paragraphs>
  <Slides>13</Slides>
  <Notes>3</Notes>
  <HiddenSlides>1</HiddenSlides>
  <MMClips>0</MMClips>
  <ScaleCrop>false</ScaleCrop>
  <HeadingPairs>
    <vt:vector size="4" baseType="variant">
      <vt:variant>
        <vt:lpstr>Thème</vt:lpstr>
      </vt:variant>
      <vt:variant>
        <vt:i4>1</vt:i4>
      </vt:variant>
      <vt:variant>
        <vt:lpstr>Titres des diapositives</vt:lpstr>
      </vt:variant>
      <vt:variant>
        <vt:i4>13</vt:i4>
      </vt:variant>
    </vt:vector>
  </HeadingPairs>
  <TitlesOfParts>
    <vt:vector size="14" baseType="lpstr">
      <vt:lpstr>_SCK</vt:lpstr>
      <vt:lpstr>Présentation PowerPoint</vt:lpstr>
      <vt:lpstr>Introduction</vt:lpstr>
      <vt:lpstr>Initial development of the NERIS SRA </vt:lpstr>
      <vt:lpstr>Further development of the NERIS SRA</vt:lpstr>
      <vt:lpstr>Current key topics NERIS SRA</vt:lpstr>
      <vt:lpstr>Priority setting in context of CONCERT1 call</vt:lpstr>
      <vt:lpstr>Defined priorities (in this order)</vt:lpstr>
      <vt:lpstr>Preliminary announcement of the first CONCERT call</vt:lpstr>
      <vt:lpstr>Planned work related to NERIS SRA in 2016</vt:lpstr>
      <vt:lpstr>Reflections on further update of and/or  roadmap for the NERIS SRA</vt:lpstr>
      <vt:lpstr>The Research orientation of the NERIS SRA </vt:lpstr>
      <vt:lpstr>Planning</vt:lpstr>
      <vt:lpstr>Présentation PowerPoint</vt:lpstr>
    </vt:vector>
  </TitlesOfParts>
  <Company>SCK-CEN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jcamps</dc:creator>
  <cp:lastModifiedBy>Thierry SCHNEIDER</cp:lastModifiedBy>
  <cp:revision>35</cp:revision>
  <cp:lastPrinted>2011-12-22T07:31:06Z</cp:lastPrinted>
  <dcterms:created xsi:type="dcterms:W3CDTF">2016-01-20T08:31:33Z</dcterms:created>
  <dcterms:modified xsi:type="dcterms:W3CDTF">2016-01-22T07:26:45Z</dcterms:modified>
</cp:coreProperties>
</file>